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91" r:id="rId2"/>
    <p:sldId id="262" r:id="rId3"/>
    <p:sldId id="274" r:id="rId4"/>
    <p:sldId id="275" r:id="rId5"/>
    <p:sldId id="276" r:id="rId6"/>
    <p:sldId id="277" r:id="rId7"/>
    <p:sldId id="278" r:id="rId8"/>
    <p:sldId id="279" r:id="rId9"/>
    <p:sldId id="284" r:id="rId10"/>
    <p:sldId id="285" r:id="rId11"/>
    <p:sldId id="286" r:id="rId12"/>
    <p:sldId id="287" r:id="rId13"/>
    <p:sldId id="591" r:id="rId14"/>
    <p:sldId id="292" r:id="rId15"/>
    <p:sldId id="293" r:id="rId16"/>
    <p:sldId id="294" r:id="rId17"/>
    <p:sldId id="592" r:id="rId18"/>
    <p:sldId id="599" r:id="rId19"/>
    <p:sldId id="593" r:id="rId20"/>
    <p:sldId id="306" r:id="rId21"/>
    <p:sldId id="308" r:id="rId22"/>
    <p:sldId id="602" r:id="rId23"/>
    <p:sldId id="309" r:id="rId24"/>
    <p:sldId id="603" r:id="rId25"/>
    <p:sldId id="594" r:id="rId26"/>
    <p:sldId id="310" r:id="rId27"/>
    <p:sldId id="311" r:id="rId28"/>
    <p:sldId id="595" r:id="rId29"/>
    <p:sldId id="316" r:id="rId30"/>
    <p:sldId id="317" r:id="rId31"/>
    <p:sldId id="318" r:id="rId32"/>
    <p:sldId id="319" r:id="rId33"/>
    <p:sldId id="320" r:id="rId34"/>
    <p:sldId id="322" r:id="rId35"/>
    <p:sldId id="324" r:id="rId36"/>
    <p:sldId id="325" r:id="rId37"/>
    <p:sldId id="330" r:id="rId38"/>
    <p:sldId id="331" r:id="rId39"/>
    <p:sldId id="332" r:id="rId40"/>
    <p:sldId id="333" r:id="rId41"/>
    <p:sldId id="334" r:id="rId42"/>
    <p:sldId id="607" r:id="rId43"/>
    <p:sldId id="336" r:id="rId44"/>
    <p:sldId id="337" r:id="rId45"/>
    <p:sldId id="338" r:id="rId46"/>
    <p:sldId id="340" r:id="rId47"/>
    <p:sldId id="341" r:id="rId48"/>
    <p:sldId id="343" r:id="rId49"/>
    <p:sldId id="608" r:id="rId50"/>
    <p:sldId id="348" r:id="rId51"/>
    <p:sldId id="349" r:id="rId52"/>
    <p:sldId id="389" r:id="rId53"/>
    <p:sldId id="356" r:id="rId54"/>
    <p:sldId id="358" r:id="rId55"/>
    <p:sldId id="357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83" r:id="rId80"/>
    <p:sldId id="385" r:id="rId81"/>
    <p:sldId id="388" r:id="rId82"/>
    <p:sldId id="386" r:id="rId83"/>
    <p:sldId id="387" r:id="rId8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D8EB42F-8A28-49D1-9A84-86613DC630B8}">
          <p14:sldIdLst>
            <p14:sldId id="291"/>
            <p14:sldId id="262"/>
            <p14:sldId id="274"/>
            <p14:sldId id="275"/>
            <p14:sldId id="276"/>
            <p14:sldId id="277"/>
            <p14:sldId id="278"/>
            <p14:sldId id="279"/>
            <p14:sldId id="284"/>
            <p14:sldId id="285"/>
            <p14:sldId id="286"/>
            <p14:sldId id="287"/>
            <p14:sldId id="591"/>
            <p14:sldId id="292"/>
            <p14:sldId id="293"/>
            <p14:sldId id="294"/>
            <p14:sldId id="592"/>
            <p14:sldId id="599"/>
            <p14:sldId id="593"/>
            <p14:sldId id="306"/>
            <p14:sldId id="308"/>
            <p14:sldId id="602"/>
            <p14:sldId id="309"/>
            <p14:sldId id="603"/>
            <p14:sldId id="594"/>
            <p14:sldId id="310"/>
            <p14:sldId id="311"/>
            <p14:sldId id="595"/>
            <p14:sldId id="316"/>
            <p14:sldId id="317"/>
            <p14:sldId id="318"/>
            <p14:sldId id="319"/>
            <p14:sldId id="320"/>
            <p14:sldId id="322"/>
            <p14:sldId id="324"/>
            <p14:sldId id="325"/>
            <p14:sldId id="330"/>
            <p14:sldId id="331"/>
            <p14:sldId id="332"/>
            <p14:sldId id="333"/>
            <p14:sldId id="334"/>
            <p14:sldId id="607"/>
            <p14:sldId id="336"/>
            <p14:sldId id="337"/>
            <p14:sldId id="338"/>
            <p14:sldId id="340"/>
            <p14:sldId id="341"/>
            <p14:sldId id="343"/>
            <p14:sldId id="608"/>
            <p14:sldId id="348"/>
            <p14:sldId id="349"/>
            <p14:sldId id="389"/>
          </p14:sldIdLst>
        </p14:section>
        <p14:section name="제목 없는 구역" id="{D8744756-B469-4D78-A7F7-9C52058397A0}">
          <p14:sldIdLst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5"/>
            <p14:sldId id="388"/>
            <p14:sldId id="386"/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7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EADA"/>
    <a:srgbClr val="5E8BC2"/>
    <a:srgbClr val="3E6CA4"/>
    <a:srgbClr val="FFFFCC"/>
    <a:srgbClr val="CC99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1667" autoAdjust="0"/>
  </p:normalViewPr>
  <p:slideViewPr>
    <p:cSldViewPr>
      <p:cViewPr varScale="1">
        <p:scale>
          <a:sx n="114" d="100"/>
          <a:sy n="114" d="100"/>
        </p:scale>
        <p:origin x="1392" y="102"/>
      </p:cViewPr>
      <p:guideLst>
        <p:guide orient="horz" pos="1162"/>
        <p:guide pos="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75" d="100"/>
          <a:sy n="75" d="100"/>
        </p:scale>
        <p:origin x="-4074" y="-20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가영" userId="934df6cb-a4f9-497f-a898-018c3c9b9b1b" providerId="ADAL" clId="{688A7B13-F7A2-4635-A68C-8986D2E28984}"/>
    <pc:docChg chg="delSld modSection">
      <pc:chgData name="김가영" userId="934df6cb-a4f9-497f-a898-018c3c9b9b1b" providerId="ADAL" clId="{688A7B13-F7A2-4635-A68C-8986D2E28984}" dt="2022-06-26T23:15:10.734" v="6" actId="47"/>
      <pc:docMkLst>
        <pc:docMk/>
      </pc:docMkLst>
      <pc:sldChg chg="del">
        <pc:chgData name="김가영" userId="934df6cb-a4f9-497f-a898-018c3c9b9b1b" providerId="ADAL" clId="{688A7B13-F7A2-4635-A68C-8986D2E28984}" dt="2022-06-26T23:15:10.734" v="6" actId="47"/>
        <pc:sldMkLst>
          <pc:docMk/>
          <pc:sldMk cId="1216930891" sldId="335"/>
        </pc:sldMkLst>
      </pc:sldChg>
      <pc:sldChg chg="del">
        <pc:chgData name="김가영" userId="934df6cb-a4f9-497f-a898-018c3c9b9b1b" providerId="ADAL" clId="{688A7B13-F7A2-4635-A68C-8986D2E28984}" dt="2022-06-26T23:14:47.409" v="0" actId="47"/>
        <pc:sldMkLst>
          <pc:docMk/>
          <pc:sldMk cId="2690311875" sldId="598"/>
        </pc:sldMkLst>
      </pc:sldChg>
      <pc:sldChg chg="del">
        <pc:chgData name="김가영" userId="934df6cb-a4f9-497f-a898-018c3c9b9b1b" providerId="ADAL" clId="{688A7B13-F7A2-4635-A68C-8986D2E28984}" dt="2022-06-26T23:14:48.735" v="1" actId="47"/>
        <pc:sldMkLst>
          <pc:docMk/>
          <pc:sldMk cId="2365052266" sldId="600"/>
        </pc:sldMkLst>
      </pc:sldChg>
      <pc:sldChg chg="del">
        <pc:chgData name="김가영" userId="934df6cb-a4f9-497f-a898-018c3c9b9b1b" providerId="ADAL" clId="{688A7B13-F7A2-4635-A68C-8986D2E28984}" dt="2022-06-26T23:14:52.173" v="2" actId="47"/>
        <pc:sldMkLst>
          <pc:docMk/>
          <pc:sldMk cId="3270789692" sldId="601"/>
        </pc:sldMkLst>
      </pc:sldChg>
      <pc:sldChg chg="del">
        <pc:chgData name="김가영" userId="934df6cb-a4f9-497f-a898-018c3c9b9b1b" providerId="ADAL" clId="{688A7B13-F7A2-4635-A68C-8986D2E28984}" dt="2022-06-26T23:14:53.745" v="3" actId="47"/>
        <pc:sldMkLst>
          <pc:docMk/>
          <pc:sldMk cId="7397043" sldId="604"/>
        </pc:sldMkLst>
      </pc:sldChg>
      <pc:sldChg chg="del">
        <pc:chgData name="김가영" userId="934df6cb-a4f9-497f-a898-018c3c9b9b1b" providerId="ADAL" clId="{688A7B13-F7A2-4635-A68C-8986D2E28984}" dt="2022-06-26T23:15:01.700" v="4" actId="47"/>
        <pc:sldMkLst>
          <pc:docMk/>
          <pc:sldMk cId="3521624236" sldId="605"/>
        </pc:sldMkLst>
      </pc:sldChg>
      <pc:sldChg chg="del">
        <pc:chgData name="김가영" userId="934df6cb-a4f9-497f-a898-018c3c9b9b1b" providerId="ADAL" clId="{688A7B13-F7A2-4635-A68C-8986D2E28984}" dt="2022-06-26T23:15:05.866" v="5" actId="47"/>
        <pc:sldMkLst>
          <pc:docMk/>
          <pc:sldMk cId="4227472438" sldId="60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00B344-89D0-4632-B866-E1DDD5B5072D}" type="datetimeFigureOut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495CC80-4101-4484-8EAF-264E153F8F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63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10CDBFF-F6C8-4C52-A3AE-A361AB9464C9}" type="datetimeFigureOut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5" rIns="90708" bIns="4535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951"/>
            <a:ext cx="5438775" cy="4466987"/>
          </a:xfrm>
          <a:prstGeom prst="rect">
            <a:avLst/>
          </a:prstGeom>
        </p:spPr>
        <p:txBody>
          <a:bodyPr vert="horz" lIns="90708" tIns="45355" rIns="90708" bIns="45355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4EEEE80-C99D-4D57-B42D-35F41F1672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10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271463" y="1530350"/>
            <a:ext cx="8615362" cy="18367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4000" b="1" dirty="0">
              <a:ea typeface="HY견고딕" pitchFamily="18" charset="-127"/>
            </a:endParaRPr>
          </a:p>
        </p:txBody>
      </p:sp>
      <p:grpSp>
        <p:nvGrpSpPr>
          <p:cNvPr id="5" name="그룹 7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90FF2-2386-40B9-A3BF-31C9BDFF0A03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3803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55492-7AAA-445F-97A3-8849C40EB583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9618A-9E12-4542-9254-1CAF005C51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1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8192A-E67A-49F3-9A24-7ED7A436E839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ADDD2-9651-4972-8FDF-A0255ED1CB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9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3498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박희숙\Desktop\캡처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6280" b="89802"/>
          <a:stretch/>
        </p:blipFill>
        <p:spPr bwMode="auto">
          <a:xfrm rot="10800000">
            <a:off x="0" y="4464115"/>
            <a:ext cx="9144000" cy="23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 userDrawn="1"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절제목</a:t>
            </a:r>
            <a:endParaRPr lang="en-US" altLang="ko-KR" noProof="0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41530" y="3121454"/>
            <a:ext cx="900000" cy="1094347"/>
          </a:xfrm>
          <a:prstGeom prst="rect">
            <a:avLst/>
          </a:prstGeom>
          <a:ln>
            <a:solidFill>
              <a:srgbClr val="8C146D"/>
            </a:solidFill>
          </a:ln>
        </p:spPr>
      </p:pic>
    </p:spTree>
    <p:extLst>
      <p:ext uri="{BB962C8B-B14F-4D97-AF65-F5344CB8AC3E}">
        <p14:creationId xmlns:p14="http://schemas.microsoft.com/office/powerpoint/2010/main" val="3010538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69575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993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6" name="그룹 14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직사각형 8"/>
          <p:cNvSpPr/>
          <p:nvPr userDrawn="1"/>
        </p:nvSpPr>
        <p:spPr>
          <a:xfrm>
            <a:off x="420688" y="10255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한쪽 모서리가 둥근 사각형 9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132138" y="6308725"/>
            <a:ext cx="2895600" cy="365125"/>
          </a:xfrm>
        </p:spPr>
        <p:txBody>
          <a:bodyPr/>
          <a:lstStyle>
            <a:lvl1pPr algn="l">
              <a:defRPr sz="1600">
                <a:solidFill>
                  <a:srgbClr val="3E6CA4"/>
                </a:solidFill>
                <a:latin typeface="Aharoni" pitchFamily="2" charset="-79"/>
                <a:cs typeface="Aharoni" pitchFamily="2" charset="-79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193088" y="6273800"/>
            <a:ext cx="866775" cy="431800"/>
          </a:xfr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Ctr="0">
            <a:normAutofit/>
          </a:bodyPr>
          <a:lstStyle>
            <a:lvl1pPr marL="0" algn="ctr" defTabSz="914400" rtl="0" eaLnBrk="1" latinLnBrk="1" hangingPunct="1">
              <a:defRPr lang="ko-KR" altLang="en-US" sz="1400" kern="1200" baseline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fld id="{47D5F487-14E6-4DD3-9482-5DA5D877E678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4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5FDEA-8782-4F49-966F-F093F292917D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B8660-FAB8-45B2-A3DD-BFC63CB527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6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22AF2-1280-460A-B29F-B99644EB32BB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E76D9-545B-4B63-ACE2-8CB6EF7CC0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5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C578D-D22A-4EE6-9B98-B7380FE2AAA0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E1A04-4511-469C-A533-0B40980B441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2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6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1" name="그림 10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951B8B9-351F-4884-AC4A-034B23F25DB4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2B8BD-53C0-4834-80E7-4C86B060E13D}" type="datetime1">
              <a:rPr lang="ko-KR" altLang="en-US"/>
              <a:pPr>
                <a:defRPr/>
              </a:pPr>
              <a:t>2022-06-27</a:t>
            </a:fld>
            <a:endParaRPr lang="ko-KR" altLang="en-US" dirty="0"/>
          </a:p>
        </p:txBody>
      </p:sp>
      <p:sp>
        <p:nvSpPr>
          <p:cNvPr id="1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AAF7D-946B-4789-8419-3EC16837C9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5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4" name="그룹 5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5" name="한쪽 모서리가 둥근 사각형 4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pic>
        <p:nvPicPr>
          <p:cNvPr id="7" name="그림 6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8" name="한쪽 모서리가 둥근 사각형 7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34B7B07-BB6D-493B-A0C1-6EA10E21CE96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l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332E6-FA5E-4429-B994-1F28E645D3DE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6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3C31D-98E5-4DBF-B6AB-CBE33412BA1A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8BC9D-3E77-422E-A9F9-0C86DA9F43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38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588BC-EC7E-4915-8B28-E5689CF0F741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93888-E028-4FF4-9613-D5419FA9BC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4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DAAF45-E21C-4A2B-BBD1-E165F7FDF34C}" type="datetime1">
              <a:rPr lang="ko-KR" altLang="en-US"/>
              <a:pPr>
                <a:defRPr/>
              </a:pPr>
              <a:t>2022-06-27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F89CFE-2F71-4338-9E3D-5D679A69739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19" r:id="rId3"/>
    <p:sldLayoutId id="2147483920" r:id="rId4"/>
    <p:sldLayoutId id="2147483921" r:id="rId5"/>
    <p:sldLayoutId id="2147483928" r:id="rId6"/>
    <p:sldLayoutId id="2147483929" r:id="rId7"/>
    <p:sldLayoutId id="2147483922" r:id="rId8"/>
    <p:sldLayoutId id="2147483923" r:id="rId9"/>
    <p:sldLayoutId id="2147483924" r:id="rId10"/>
    <p:sldLayoutId id="2147483925" r:id="rId11"/>
    <p:sldLayoutId id="2147483930" r:id="rId12"/>
    <p:sldLayoutId id="2147483931" r:id="rId13"/>
    <p:sldLayoutId id="2147483932" r:id="rId14"/>
    <p:sldLayoutId id="2147483933" r:id="rId1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4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14700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장 </a:t>
            </a:r>
            <a:r>
              <a:rPr lang="en-US" altLang="ko-KR" b="1" dirty="0">
                <a:solidFill>
                  <a:schemeClr val="bg1"/>
                </a:solidFill>
              </a:rPr>
              <a:t>CSS 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4608907" y="5805264"/>
            <a:ext cx="6400800" cy="119856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김가영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277225" y="6273800"/>
            <a:ext cx="866775" cy="431800"/>
          </a:xfrm>
        </p:spPr>
        <p:txBody>
          <a:bodyPr/>
          <a:lstStyle/>
          <a:p>
            <a:pPr>
              <a:defRPr/>
            </a:pPr>
            <a:fld id="{4317AAD0-4273-41A8-968C-E0595B59F99D}" type="slidenum">
              <a:rPr lang="en-US" altLang="ko-KR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03575" y="1056043"/>
            <a:ext cx="8640960" cy="432048"/>
          </a:xfrm>
        </p:spPr>
        <p:txBody>
          <a:bodyPr/>
          <a:lstStyle/>
          <a:p>
            <a:r>
              <a:rPr lang="ko-KR" altLang="en-US" dirty="0"/>
              <a:t>주석은 ‘</a:t>
            </a:r>
            <a:r>
              <a:rPr lang="en-US" altLang="ko-KR" dirty="0"/>
              <a:t>&lt;!--’</a:t>
            </a:r>
            <a:r>
              <a:rPr lang="ko-KR" altLang="en-US" dirty="0"/>
              <a:t>로 시작해서 ‘</a:t>
            </a:r>
            <a:r>
              <a:rPr lang="en-US" altLang="ko-KR" dirty="0"/>
              <a:t>--’</a:t>
            </a:r>
            <a:r>
              <a:rPr lang="ko-KR" altLang="en-US" dirty="0"/>
              <a:t>로 끝냄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HTML5 </a:t>
            </a:r>
            <a:r>
              <a:rPr lang="ko-KR" altLang="en-US" dirty="0"/>
              <a:t>문서의 작성 규칙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문서의 </a:t>
            </a:r>
            <a:r>
              <a:rPr kumimoji="0" lang="ko-KR" altLang="en-US" b="1">
                <a:solidFill>
                  <a:schemeClr val="bg1"/>
                </a:solidFill>
              </a:rPr>
              <a:t>작성 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5536" y="1588035"/>
            <a:ext cx="8352051" cy="297554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주석 작성하기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413" y="1896344"/>
            <a:ext cx="8352928" cy="2366057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작성자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홍성용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문서의 메타정보를 작성하는 부분입니다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--&gt;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웹 문서 주석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&lt;!--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문서는 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 </a:t>
            </a:r>
            <a:r>
              <a:rPr lang="ko-KR" altLang="en-US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웹 표준 문서입니다</a:t>
            </a:r>
            <a:r>
              <a:rPr lang="en-US" altLang="ko-KR" sz="1100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--&gt;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주석은 소스코드를 설명하거나 불필요한 부분을 일시적으로 사용하지 않기 위해 씁니다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3" y="4365104"/>
            <a:ext cx="4353878" cy="20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7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2016224"/>
          </a:xfrm>
        </p:spPr>
        <p:txBody>
          <a:bodyPr/>
          <a:lstStyle/>
          <a:p>
            <a:r>
              <a:rPr lang="ko-KR" altLang="en-US" dirty="0"/>
              <a:t>미리 정의되어 있는 태그</a:t>
            </a:r>
            <a:endParaRPr lang="en-US" altLang="ko-KR" dirty="0"/>
          </a:p>
          <a:p>
            <a:pPr lvl="1"/>
            <a:r>
              <a:rPr lang="ko-KR" altLang="en-US" dirty="0"/>
              <a:t>사용자가 변경할 수 없으며 사용 용도에 맞게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사용자가 직접 정의하여 사용하는 태그</a:t>
            </a:r>
            <a:endParaRPr lang="en-US" altLang="ko-KR" dirty="0"/>
          </a:p>
          <a:p>
            <a:pPr lvl="1"/>
            <a:r>
              <a:rPr lang="ko-KR" altLang="en-US" dirty="0"/>
              <a:t>사용자가 태그를 직접 설계하고 </a:t>
            </a:r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ko-KR" altLang="en-US"/>
              <a:t>포함하여 작성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태그의 분류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태그의 분류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75648"/>
            <a:ext cx="716089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5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태그의 분류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태그의 분류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6413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미리 정의된 태그로 웹 문서 작성하기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413" y="1268760"/>
            <a:ext cx="8352928" cy="256159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미리 정의된 태그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문서의 제목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문서의 구분선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단락 구분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중요한 문장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줄 바꿈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973026"/>
            <a:ext cx="4340543" cy="24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5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9100" y="1268760"/>
            <a:ext cx="8640960" cy="1440160"/>
          </a:xfrm>
        </p:spPr>
        <p:txBody>
          <a:bodyPr/>
          <a:lstStyle/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태그의 종속적인 정보를 표현하기 위해 사용</a:t>
            </a:r>
            <a:endParaRPr lang="en-US" altLang="ko-KR" dirty="0"/>
          </a:p>
          <a:p>
            <a:pPr lvl="1"/>
            <a:r>
              <a:rPr lang="ko-KR" altLang="en-US" dirty="0"/>
              <a:t>태그 없이 단독으로 사용할 수 없음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=“</a:t>
            </a:r>
            <a:r>
              <a:rPr lang="ko-KR" altLang="en-US" dirty="0"/>
              <a:t>값</a:t>
            </a:r>
            <a:r>
              <a:rPr lang="en-US" altLang="ko-KR" dirty="0"/>
              <a:t>” </a:t>
            </a:r>
            <a:r>
              <a:rPr lang="ko-KR" altLang="en-US" dirty="0"/>
              <a:t>형태로 작성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태그의 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태그의 속성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" y="3573016"/>
            <a:ext cx="77076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2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2397" y="836712"/>
            <a:ext cx="8640960" cy="792088"/>
          </a:xfrm>
        </p:spPr>
        <p:txBody>
          <a:bodyPr/>
          <a:lstStyle/>
          <a:p>
            <a:r>
              <a:rPr lang="ko-KR" altLang="en-US" dirty="0"/>
              <a:t>글로벌 속성</a:t>
            </a:r>
            <a:endParaRPr lang="en-US" altLang="ko-KR" dirty="0"/>
          </a:p>
          <a:p>
            <a:pPr lvl="1"/>
            <a:r>
              <a:rPr lang="ko-KR" altLang="en-US" dirty="0"/>
              <a:t>모든 태그에 공통적으로 사용 가능한 속성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태그의 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태그의 속성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45981"/>
            <a:ext cx="6984776" cy="4648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0272" y="6311651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▶ 뒤 페이지 계속</a:t>
            </a:r>
          </a:p>
        </p:txBody>
      </p:sp>
    </p:spTree>
    <p:extLst>
      <p:ext uri="{BB962C8B-B14F-4D97-AF65-F5344CB8AC3E}">
        <p14:creationId xmlns:p14="http://schemas.microsoft.com/office/powerpoint/2010/main" val="176688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태그의 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태그의 속성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29" y="1484784"/>
            <a:ext cx="7188041" cy="42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8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5354" y="954595"/>
            <a:ext cx="8640960" cy="792088"/>
          </a:xfrm>
        </p:spPr>
        <p:txBody>
          <a:bodyPr/>
          <a:lstStyle/>
          <a:p>
            <a:r>
              <a:rPr lang="ko-KR" altLang="en-US" dirty="0"/>
              <a:t>미리 정의된 속성</a:t>
            </a:r>
            <a:endParaRPr lang="en-US" altLang="ko-KR" dirty="0"/>
          </a:p>
          <a:p>
            <a:pPr lvl="1"/>
            <a:r>
              <a:rPr lang="ko-KR" altLang="en-US" dirty="0"/>
              <a:t>특정 태그에만 사용할 수 있도록 미리 정의된 속성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태그의 속성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04 </a:t>
            </a:r>
            <a:r>
              <a:rPr kumimoji="0" lang="ko-KR" altLang="en-US" b="1" dirty="0">
                <a:solidFill>
                  <a:schemeClr val="bg1"/>
                </a:solidFill>
              </a:rPr>
              <a:t>태그의 속성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3528" y="1988840"/>
            <a:ext cx="8352928" cy="416268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미리 정의된 속성 사용하기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3528" y="1988840"/>
            <a:ext cx="8352928" cy="266429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미리 정의된 속성을 사용한 사례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="welcome.jpg"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="200"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="130"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="Welcome"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환영합니다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!"&gt;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="http://cafe.naver.com/go2web"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클릭하세요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저자 카페 방문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2" y="4725144"/>
            <a:ext cx="5993130" cy="18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1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특수문자 처리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문서에서 특수문자 처리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62293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3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38384" y="2420888"/>
            <a:ext cx="5498112" cy="3542029"/>
          </a:xfrm>
        </p:spPr>
        <p:txBody>
          <a:bodyPr/>
          <a:lstStyle/>
          <a:p>
            <a:pPr lvl="2"/>
            <a:r>
              <a:rPr lang="en-US" altLang="ko-KR" sz="1200" b="1" dirty="0"/>
              <a:t>&lt;</a:t>
            </a:r>
            <a:r>
              <a:rPr lang="en-US" altLang="ko-KR" sz="1200" b="1"/>
              <a:t>header&gt;</a:t>
            </a:r>
            <a:br>
              <a:rPr lang="en-US" altLang="ko-KR" sz="1200"/>
            </a:br>
            <a:r>
              <a:rPr lang="en-US" altLang="ko-KR" sz="1200"/>
              <a:t>HTML5 </a:t>
            </a:r>
            <a:r>
              <a:rPr lang="ko-KR" altLang="en-US" sz="1200" dirty="0"/>
              <a:t>문서의 </a:t>
            </a:r>
            <a:r>
              <a:rPr lang="ko-KR" altLang="en-US" sz="1200"/>
              <a:t>머리말 영역으로</a:t>
            </a:r>
            <a:r>
              <a:rPr lang="en-US" altLang="ko-KR" sz="1200"/>
              <a:t> </a:t>
            </a:r>
            <a:r>
              <a:rPr lang="ko-KR" altLang="en-US" sz="1200" dirty="0"/>
              <a:t>중요한 </a:t>
            </a:r>
            <a:r>
              <a:rPr lang="ko-KR" altLang="en-US" sz="1200"/>
              <a:t>정보를 표시</a:t>
            </a:r>
            <a:br>
              <a:rPr lang="en-US" altLang="ko-KR" sz="1200"/>
            </a:br>
            <a:r>
              <a:rPr lang="en-US" altLang="ko-KR" sz="1200"/>
              <a:t>(</a:t>
            </a:r>
            <a:r>
              <a:rPr lang="ko-KR" altLang="en-US" sz="1200"/>
              <a:t>예 </a:t>
            </a:r>
            <a:r>
              <a:rPr lang="en-US" altLang="ko-KR" sz="1200" dirty="0"/>
              <a:t>: </a:t>
            </a:r>
            <a:r>
              <a:rPr lang="ko-KR" altLang="en-US" sz="1200" dirty="0"/>
              <a:t>사이트의 제목</a:t>
            </a:r>
            <a:r>
              <a:rPr lang="en-US" altLang="ko-KR" sz="1200" dirty="0"/>
              <a:t>, </a:t>
            </a:r>
            <a:r>
              <a:rPr lang="ko-KR" altLang="en-US" sz="1200" dirty="0"/>
              <a:t>로고 </a:t>
            </a:r>
            <a:r>
              <a:rPr lang="ko-KR" altLang="en-US" sz="1200"/>
              <a:t>등</a:t>
            </a:r>
            <a:r>
              <a:rPr lang="en-US" altLang="ko-KR" sz="1200"/>
              <a:t>)</a:t>
            </a:r>
            <a:endParaRPr lang="en-US" altLang="ko-KR" sz="1200" dirty="0"/>
          </a:p>
          <a:p>
            <a:pPr lvl="2"/>
            <a:r>
              <a:rPr lang="en-US" altLang="ko-KR" sz="1200" b="1" dirty="0"/>
              <a:t>&lt;</a:t>
            </a:r>
            <a:r>
              <a:rPr lang="en-US" altLang="ko-KR" sz="1200" b="1" err="1"/>
              <a:t>nav</a:t>
            </a:r>
            <a:r>
              <a:rPr lang="en-US" altLang="ko-KR" sz="1200" b="1"/>
              <a:t>&gt;</a:t>
            </a:r>
            <a:br>
              <a:rPr lang="en-US" altLang="ko-KR" sz="1200"/>
            </a:br>
            <a:r>
              <a:rPr lang="ko-KR" altLang="en-US" sz="1200"/>
              <a:t>내비게이션</a:t>
            </a:r>
            <a:r>
              <a:rPr lang="en-US" altLang="ko-KR" sz="1200" dirty="0"/>
              <a:t>(navigation</a:t>
            </a:r>
            <a:r>
              <a:rPr lang="en-US" altLang="ko-KR" sz="1200"/>
              <a:t>) </a:t>
            </a:r>
            <a:r>
              <a:rPr lang="ko-KR" altLang="en-US" sz="1200"/>
              <a:t>영역으로</a:t>
            </a:r>
            <a:r>
              <a:rPr lang="en-US" altLang="ko-KR" sz="1200"/>
              <a:t> </a:t>
            </a:r>
            <a:r>
              <a:rPr lang="ko-KR" altLang="en-US" sz="1200" dirty="0"/>
              <a:t>웹 사이트 내에 분류된 다른 영역으로 이동할 때 사용</a:t>
            </a:r>
            <a:endParaRPr lang="en-US" altLang="ko-KR" sz="1200" dirty="0"/>
          </a:p>
          <a:p>
            <a:pPr lvl="2"/>
            <a:r>
              <a:rPr lang="en-US" altLang="ko-KR" sz="1200" b="1" dirty="0"/>
              <a:t>&lt;</a:t>
            </a:r>
            <a:r>
              <a:rPr lang="en-US" altLang="ko-KR" sz="1200" b="1"/>
              <a:t>section&gt;</a:t>
            </a:r>
            <a:br>
              <a:rPr lang="en-US" altLang="ko-KR" sz="1200"/>
            </a:br>
            <a:r>
              <a:rPr lang="ko-KR" altLang="en-US" sz="1200"/>
              <a:t>문서의 </a:t>
            </a:r>
            <a:r>
              <a:rPr lang="ko-KR" altLang="en-US" sz="1200" dirty="0"/>
              <a:t>영역을 구성할 </a:t>
            </a:r>
            <a:r>
              <a:rPr lang="ko-KR" altLang="en-US" sz="1200"/>
              <a:t>때 사용</a:t>
            </a:r>
            <a:r>
              <a:rPr lang="en-US" altLang="ko-KR" sz="1200"/>
              <a:t>. &lt;header</a:t>
            </a:r>
            <a:r>
              <a:rPr lang="en-US" altLang="ko-KR" sz="1200" dirty="0"/>
              <a:t>&gt;, &lt;article&gt; </a:t>
            </a:r>
            <a:r>
              <a:rPr lang="ko-KR" altLang="en-US" sz="1200" dirty="0"/>
              <a:t>태그 등을 포함할 수 있음</a:t>
            </a:r>
            <a:endParaRPr lang="en-US" altLang="ko-KR" sz="1200" dirty="0"/>
          </a:p>
          <a:p>
            <a:pPr lvl="2"/>
            <a:r>
              <a:rPr lang="en-US" altLang="ko-KR" sz="1200" b="1" dirty="0"/>
              <a:t>&lt;</a:t>
            </a:r>
            <a:r>
              <a:rPr lang="en-US" altLang="ko-KR" sz="1200" b="1"/>
              <a:t>article&gt;</a:t>
            </a:r>
            <a:br>
              <a:rPr lang="en-US" altLang="ko-KR" sz="1200"/>
            </a:br>
            <a:r>
              <a:rPr lang="ko-KR" altLang="en-US" sz="1200"/>
              <a:t>독립된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콘텐츠</a:t>
            </a:r>
            <a:r>
              <a:rPr lang="ko-KR" altLang="en-US" sz="1200" dirty="0"/>
              <a:t> </a:t>
            </a:r>
            <a:r>
              <a:rPr lang="ko-KR" altLang="en-US" sz="1200"/>
              <a:t>영역을 정의</a:t>
            </a:r>
            <a:r>
              <a:rPr lang="en-US" altLang="ko-KR" sz="1200"/>
              <a:t>. </a:t>
            </a:r>
            <a:r>
              <a:rPr lang="ko-KR" altLang="en-US" sz="1200" dirty="0"/>
              <a:t>하나의 </a:t>
            </a:r>
            <a:r>
              <a:rPr lang="en-US" altLang="ko-KR" sz="1200" dirty="0"/>
              <a:t>&lt;section&gt; </a:t>
            </a:r>
            <a:r>
              <a:rPr lang="ko-KR" altLang="en-US" sz="1200" dirty="0"/>
              <a:t>태그 내에 여러 개의 </a:t>
            </a:r>
            <a:r>
              <a:rPr lang="en-US" altLang="ko-KR" sz="1200" dirty="0"/>
              <a:t>&lt;article&gt; </a:t>
            </a:r>
            <a:r>
              <a:rPr lang="ko-KR" altLang="en-US" sz="1200" dirty="0"/>
              <a:t>태그를 구성할 수 있음</a:t>
            </a:r>
            <a:endParaRPr lang="en-US" altLang="ko-KR" sz="1200" dirty="0"/>
          </a:p>
          <a:p>
            <a:pPr lvl="2"/>
            <a:r>
              <a:rPr lang="en-US" altLang="ko-KR" sz="1200" b="1" dirty="0"/>
              <a:t>&lt;</a:t>
            </a:r>
            <a:r>
              <a:rPr lang="en-US" altLang="ko-KR" sz="1200" b="1"/>
              <a:t>aside&gt;</a:t>
            </a:r>
            <a:br>
              <a:rPr lang="en-US" altLang="ko-KR" sz="1200"/>
            </a:br>
            <a:r>
              <a:rPr lang="ko-KR" altLang="en-US" sz="1200"/>
              <a:t>주요 </a:t>
            </a:r>
            <a:r>
              <a:rPr lang="ko-KR" altLang="en-US" sz="1200" dirty="0" err="1"/>
              <a:t>콘텐츠</a:t>
            </a:r>
            <a:r>
              <a:rPr lang="ko-KR" altLang="en-US" sz="1200" dirty="0"/>
              <a:t> 이외에 남은 </a:t>
            </a:r>
            <a:r>
              <a:rPr lang="ko-KR" altLang="en-US" sz="1200" err="1"/>
              <a:t>콘텐츠를</a:t>
            </a:r>
            <a:r>
              <a:rPr lang="ko-KR" altLang="en-US" sz="1200"/>
              <a:t> 표시</a:t>
            </a:r>
            <a:br>
              <a:rPr lang="en-US" altLang="ko-KR" sz="1200"/>
            </a:br>
            <a:r>
              <a:rPr lang="en-US" altLang="ko-KR" sz="1200"/>
              <a:t>(</a:t>
            </a:r>
            <a:r>
              <a:rPr lang="ko-KR" altLang="en-US" sz="1200" dirty="0"/>
              <a:t>예 </a:t>
            </a:r>
            <a:r>
              <a:rPr lang="en-US" altLang="ko-KR" sz="1200" dirty="0"/>
              <a:t>:</a:t>
            </a:r>
            <a:r>
              <a:rPr lang="ko-KR" altLang="en-US" sz="1200" dirty="0"/>
              <a:t> 사이드 바</a:t>
            </a:r>
            <a:r>
              <a:rPr lang="en-US" altLang="ko-KR" sz="1200" dirty="0"/>
              <a:t>(sidebar) </a:t>
            </a:r>
            <a:r>
              <a:rPr lang="ko-KR" altLang="en-US" sz="1200" dirty="0"/>
              <a:t>등</a:t>
            </a:r>
            <a:r>
              <a:rPr lang="en-US" altLang="ko-KR" sz="1200" dirty="0"/>
              <a:t>).</a:t>
            </a:r>
          </a:p>
          <a:p>
            <a:pPr lvl="2"/>
            <a:r>
              <a:rPr lang="en-US" altLang="ko-KR" sz="1200" b="1" dirty="0"/>
              <a:t>&lt;</a:t>
            </a:r>
            <a:r>
              <a:rPr lang="en-US" altLang="ko-KR" sz="1200" b="1"/>
              <a:t>footer&gt;</a:t>
            </a:r>
            <a:br>
              <a:rPr lang="en-US" altLang="ko-KR" sz="1200"/>
            </a:br>
            <a:r>
              <a:rPr lang="ko-KR" altLang="en-US" sz="1200"/>
              <a:t>사이트의 </a:t>
            </a:r>
            <a:r>
              <a:rPr lang="ko-KR" altLang="en-US" sz="1200" dirty="0"/>
              <a:t>자세한 </a:t>
            </a:r>
            <a:r>
              <a:rPr lang="ko-KR" altLang="en-US" sz="1200"/>
              <a:t>정보를 표시</a:t>
            </a:r>
            <a:br>
              <a:rPr lang="en-US" altLang="ko-KR" sz="1200"/>
            </a:br>
            <a:r>
              <a:rPr lang="en-US" altLang="ko-KR" sz="1200"/>
              <a:t>(</a:t>
            </a:r>
            <a:r>
              <a:rPr lang="ko-KR" altLang="en-US" sz="1200" dirty="0"/>
              <a:t>예 </a:t>
            </a:r>
            <a:r>
              <a:rPr lang="en-US" altLang="ko-KR" sz="1200" dirty="0"/>
              <a:t>:</a:t>
            </a:r>
            <a:r>
              <a:rPr lang="ko-KR" altLang="en-US" sz="1200" dirty="0"/>
              <a:t> 저작권 정보</a:t>
            </a:r>
            <a:r>
              <a:rPr lang="en-US" altLang="ko-KR" sz="1200" dirty="0"/>
              <a:t>, </a:t>
            </a:r>
            <a:r>
              <a:rPr lang="ko-KR" altLang="en-US" sz="1200" dirty="0"/>
              <a:t>관리자 정보</a:t>
            </a:r>
            <a:r>
              <a:rPr lang="en-US" altLang="ko-KR" sz="1200" dirty="0"/>
              <a:t>, </a:t>
            </a:r>
            <a:r>
              <a:rPr lang="ko-KR" altLang="en-US" sz="1200" dirty="0"/>
              <a:t>회사 정보 </a:t>
            </a:r>
            <a:r>
              <a:rPr lang="ko-KR" altLang="en-US" sz="1200"/>
              <a:t>등</a:t>
            </a:r>
            <a:r>
              <a:rPr lang="en-US" altLang="ko-KR" sz="1200"/>
              <a:t>)</a:t>
            </a:r>
            <a:endParaRPr lang="en-US" altLang="ko-KR" sz="1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웹 문서의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웹 문서의 레이아웃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3" y="2420888"/>
            <a:ext cx="3797563" cy="3822948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44892" y="1052736"/>
            <a:ext cx="889160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레이아웃</a:t>
            </a:r>
            <a:endParaRPr kumimoji="0" lang="en-US" altLang="ko-KR" dirty="0"/>
          </a:p>
          <a:p>
            <a:pPr lvl="1"/>
            <a:r>
              <a:rPr kumimoji="0" lang="ko-KR" altLang="en-US" dirty="0"/>
              <a:t>화면을 분할하거나 배열하여 구성하는 것</a:t>
            </a:r>
            <a:endParaRPr kumimoji="0" lang="en-US" altLang="ko-KR" dirty="0"/>
          </a:p>
          <a:p>
            <a:pPr lvl="1"/>
            <a:r>
              <a:rPr kumimoji="0" lang="en-US" altLang="ko-KR" dirty="0"/>
              <a:t>HTML5 </a:t>
            </a:r>
            <a:r>
              <a:rPr kumimoji="0" lang="ko-KR" altLang="en-US" dirty="0"/>
              <a:t>웹 표준에서는 각 영역을 구분하는 구조적 태그 요소를 정의하여 사용</a:t>
            </a:r>
            <a:endParaRPr kumimoji="0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5805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특수문자 처리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문서에서 특수문자 처리 방법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635942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HTML5 </a:t>
            </a:r>
            <a:r>
              <a:rPr lang="ko-KR" altLang="en-US" dirty="0"/>
              <a:t>문서의 구조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문서의 구조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6" y="1340768"/>
            <a:ext cx="8358188" cy="45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89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특수문자 처리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문서에서 특수문자 처리 방법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4E5EB5-9695-4F86-9FD0-1CFB6F97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6792072" cy="25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32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텍스트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" y="1340768"/>
            <a:ext cx="7843838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8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웹 문서의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웹 문서의 레이아웃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2396" y="1003262"/>
            <a:ext cx="8891604" cy="792088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구분선</a:t>
            </a:r>
            <a:r>
              <a:rPr lang="en-US" altLang="ko-KR" dirty="0"/>
              <a:t>(horizontal line)</a:t>
            </a:r>
            <a:r>
              <a:rPr lang="ko-KR" altLang="en-US" dirty="0"/>
              <a:t>을 그을 때 사용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5472608" cy="23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86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아래와 같이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84784"/>
            <a:ext cx="576841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00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아래와 같이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05 </a:t>
            </a:r>
            <a:r>
              <a:rPr kumimoji="0" lang="ko-KR" altLang="en-US" b="1" dirty="0">
                <a:solidFill>
                  <a:schemeClr val="bg1"/>
                </a:solidFill>
              </a:rPr>
              <a:t>웹 문서의 레이아웃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3528" y="980728"/>
            <a:ext cx="8352928" cy="54006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56792"/>
            <a:ext cx="5040560" cy="42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21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하이퍼링크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0" y="2903776"/>
            <a:ext cx="6246308" cy="3405544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980728"/>
            <a:ext cx="8435280" cy="5328592"/>
          </a:xfrm>
        </p:spPr>
        <p:txBody>
          <a:bodyPr/>
          <a:lstStyle/>
          <a:p>
            <a:r>
              <a:rPr lang="en-US" altLang="ko-KR"/>
              <a:t>&lt;a&gt; </a:t>
            </a:r>
            <a:r>
              <a:rPr lang="ko-KR" altLang="en-US"/>
              <a:t>태그</a:t>
            </a:r>
            <a:endParaRPr lang="en-US" altLang="ko-KR"/>
          </a:p>
          <a:p>
            <a:pPr lvl="1"/>
            <a:r>
              <a:rPr lang="ko-KR" altLang="en-US"/>
              <a:t>다른 사이트 혹은 같은 문서 내 다른 위치로 이동할 때 사용</a:t>
            </a:r>
            <a:endParaRPr lang="en-US" altLang="ko-KR"/>
          </a:p>
          <a:p>
            <a:pPr lvl="1"/>
            <a:r>
              <a:rPr lang="en-US" altLang="ko-KR"/>
              <a:t>href </a:t>
            </a:r>
            <a:r>
              <a:rPr lang="ko-KR" altLang="en-US"/>
              <a:t>속성값에 </a:t>
            </a:r>
            <a:r>
              <a:rPr lang="en-US" altLang="ko-KR"/>
              <a:t>URL</a:t>
            </a:r>
            <a:r>
              <a:rPr lang="ko-KR" altLang="en-US"/>
              <a:t>을 입력해 원하는 곳으로 이동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19138" y="2303866"/>
            <a:ext cx="7416824" cy="43552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  <a:latin typeface="+mn-ea"/>
              </a:rPr>
              <a:t>&lt;a href=“URL”&gt;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189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04056"/>
          </a:xfrm>
        </p:spPr>
        <p:txBody>
          <a:bodyPr/>
          <a:lstStyle/>
          <a:p>
            <a:r>
              <a:rPr lang="ko-KR" altLang="en-US" dirty="0"/>
              <a:t>웹 사이트 간 이동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하이퍼링크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"/>
          <a:stretch/>
        </p:blipFill>
        <p:spPr>
          <a:xfrm>
            <a:off x="1166587" y="1556792"/>
            <a:ext cx="681082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04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936104"/>
          </a:xfrm>
        </p:spPr>
        <p:txBody>
          <a:bodyPr/>
          <a:lstStyle/>
          <a:p>
            <a:r>
              <a:rPr lang="ko-KR" altLang="en-US"/>
              <a:t>웹 사이트 간 이동</a:t>
            </a:r>
            <a:endParaRPr lang="en-US" altLang="ko-KR"/>
          </a:p>
          <a:p>
            <a:pPr lvl="1"/>
            <a:r>
              <a:rPr lang="en-US" altLang="ko-KR"/>
              <a:t>href </a:t>
            </a:r>
            <a:r>
              <a:rPr lang="ko-KR" altLang="en-US"/>
              <a:t>속성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R" altLang="en-US" dirty="0"/>
              <a:t>연결하고자 하는 웹 </a:t>
            </a:r>
            <a:r>
              <a:rPr lang="ko-KR" altLang="en-US"/>
              <a:t>사이트의 </a:t>
            </a:r>
            <a:r>
              <a:rPr lang="en-US" altLang="ko-KR"/>
              <a:t>URL</a:t>
            </a:r>
            <a:r>
              <a:rPr lang="ko-KR" altLang="en-US"/>
              <a:t>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1"/>
            <a:r>
              <a:rPr lang="en-US" altLang="ko-KR"/>
              <a:t>target </a:t>
            </a:r>
            <a:r>
              <a:rPr lang="ko-KR" altLang="en-US"/>
              <a:t>속성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R" altLang="en-US" dirty="0"/>
              <a:t>링크를 클릭했을 때 웹 사이트가 </a:t>
            </a:r>
            <a:r>
              <a:rPr lang="ko-KR" altLang="en-US"/>
              <a:t>열릴 곳 </a:t>
            </a:r>
            <a:r>
              <a:rPr lang="ko-KR" altLang="en-US" dirty="0"/>
              <a:t>지정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하이퍼링크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6" y="2492896"/>
            <a:ext cx="5186363" cy="2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하이퍼링크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6413" y="910109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타깃 속성값에 따른 결과 확인하기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413" y="1270148"/>
            <a:ext cx="8352928" cy="26629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center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lt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하이퍼링크 관련 태그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gt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center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사이트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(blank window)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="_self"&gt;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사이트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(self window)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="_parent"&gt;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사이트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(parent window)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="_top"&gt;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사이트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(top window)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article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501008"/>
            <a:ext cx="65709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74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하이퍼링크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080120"/>
          </a:xfrm>
        </p:spPr>
        <p:txBody>
          <a:bodyPr/>
          <a:lstStyle/>
          <a:p>
            <a:r>
              <a:rPr lang="ko-KR" altLang="en-US" dirty="0" err="1"/>
              <a:t>이메일</a:t>
            </a:r>
            <a:r>
              <a:rPr lang="ko-KR" altLang="en-US" dirty="0"/>
              <a:t> 링크</a:t>
            </a:r>
            <a:endParaRPr lang="en-US" altLang="ko-KR" dirty="0"/>
          </a:p>
          <a:p>
            <a:pPr lvl="1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속성값에 </a:t>
            </a:r>
            <a:r>
              <a:rPr lang="ko-KR" altLang="en-US" err="1"/>
              <a:t>이메일</a:t>
            </a:r>
            <a:r>
              <a:rPr lang="ko-KR" altLang="en-US"/>
              <a:t> 주소 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8" y="2636912"/>
            <a:ext cx="7188855" cy="36097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0748" y="1915095"/>
            <a:ext cx="7416824" cy="43552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  <a:latin typeface="+mn-ea"/>
              </a:rPr>
              <a:t>&lt;a href=“mailto: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이메일 주소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＂&gt;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내용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&lt;/a&gt;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826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3888432"/>
          </a:xfrm>
        </p:spPr>
        <p:txBody>
          <a:bodyPr/>
          <a:lstStyle/>
          <a:p>
            <a:r>
              <a:rPr lang="en-US" altLang="ko-KR" dirty="0"/>
              <a:t>&lt;!DOCTYPE html&gt;</a:t>
            </a:r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문서를 선언하는 구문</a:t>
            </a:r>
            <a:endParaRPr lang="en-US" altLang="ko-KR" dirty="0"/>
          </a:p>
          <a:p>
            <a:pPr lvl="1"/>
            <a:r>
              <a:rPr lang="ko-KR" altLang="en-US" dirty="0"/>
              <a:t>생략할 수 있지만 하위 호환성을 위해 작성할 것을 권장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&lt;html&gt; ~ &lt;/html&gt;</a:t>
            </a:r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문서의 시작과 종료를 알림</a:t>
            </a:r>
            <a:endParaRPr lang="en-US" altLang="ko-KR" dirty="0"/>
          </a:p>
          <a:p>
            <a:pPr lvl="1"/>
            <a:r>
              <a:rPr lang="ko-KR" altLang="en-US" dirty="0"/>
              <a:t>언어</a:t>
            </a:r>
            <a:r>
              <a:rPr lang="en-US" altLang="ko-KR" dirty="0"/>
              <a:t>(</a:t>
            </a:r>
            <a:r>
              <a:rPr lang="en-US" altLang="ko-KR" dirty="0" err="1"/>
              <a:t>lang</a:t>
            </a:r>
            <a:r>
              <a:rPr lang="en-US" altLang="ko-KR" dirty="0"/>
              <a:t>) </a:t>
            </a:r>
            <a:r>
              <a:rPr lang="ko-KR" altLang="en-US" dirty="0"/>
              <a:t>속성을 사용하여 주된 언어 값을 설정할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&lt;head&gt; ~ &lt;/head&gt;</a:t>
            </a:r>
          </a:p>
          <a:p>
            <a:pPr lvl="1"/>
            <a:r>
              <a:rPr lang="ko-KR" altLang="en-US" dirty="0"/>
              <a:t>웹 페이지의 정보를 정의</a:t>
            </a:r>
            <a:endParaRPr lang="en-US" altLang="ko-KR" dirty="0"/>
          </a:p>
          <a:p>
            <a:pPr lvl="1"/>
            <a:r>
              <a:rPr lang="en-US" altLang="ko-KR"/>
              <a:t>&lt;</a:t>
            </a:r>
            <a:r>
              <a:rPr lang="en-US" altLang="ko-KR" dirty="0"/>
              <a:t>title</a:t>
            </a:r>
            <a:r>
              <a:rPr lang="en-US" altLang="ko-KR"/>
              <a:t>&gt; </a:t>
            </a:r>
            <a:r>
              <a:rPr lang="ko-KR" altLang="en-US"/>
              <a:t>태그와 </a:t>
            </a:r>
            <a:r>
              <a:rPr lang="ko-KR" altLang="en-US" dirty="0"/>
              <a:t>자바스크립트</a:t>
            </a:r>
            <a:r>
              <a:rPr lang="en-US" altLang="ko-KR" dirty="0"/>
              <a:t>, </a:t>
            </a:r>
            <a:r>
              <a:rPr lang="ko-KR" altLang="en-US" dirty="0"/>
              <a:t>스타일시트</a:t>
            </a:r>
            <a:r>
              <a:rPr lang="en-US" altLang="ko-KR" dirty="0"/>
              <a:t>(CSS) </a:t>
            </a:r>
            <a:r>
              <a:rPr lang="ko-KR" altLang="en-US" dirty="0"/>
              <a:t>등을 정의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HTML5 </a:t>
            </a:r>
            <a:r>
              <a:rPr lang="ko-KR" altLang="en-US" dirty="0"/>
              <a:t>문서의 구조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문서의 구조</a:t>
            </a:r>
          </a:p>
        </p:txBody>
      </p:sp>
    </p:spTree>
    <p:extLst>
      <p:ext uri="{BB962C8B-B14F-4D97-AF65-F5344CB8AC3E}">
        <p14:creationId xmlns:p14="http://schemas.microsoft.com/office/powerpoint/2010/main" val="3648807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하이퍼링크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6413" y="910109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이메일 링크 걸기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413" y="1270148"/>
            <a:ext cx="8352928" cy="25188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center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lt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이메일 보내기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gt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center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="mailto:gosyhong@gmail.com"&gt;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 사람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="mailto:gosyhong@gmail.com?subject=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질문 있어요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 사람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제목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="mailto:gosyhong@gmail.com?cc=haejini.chung@gmail.com&amp;bcc=gooheekoo@gmail.com"&gt;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 사람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참조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숨은 참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="mailto:gosyhong@gmail.com?cc=haejini.chung@gmail.com&amp;bcc=gooheekoo@gmail.com&amp;subject=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질문 있어요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&amp;body=</a:t>
            </a:r>
            <a:b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웹 프로그래밍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 사람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참조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숨은 참조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제목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본문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="mailto:gosyhong@gmail.com?body=Line1-text%0D%0ALine2-text"&gt;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받는 사람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본문 문단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1" y="4005064"/>
            <a:ext cx="765429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85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목록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752528"/>
          </a:xfrm>
        </p:spPr>
        <p:txBody>
          <a:bodyPr/>
          <a:lstStyle/>
          <a:p>
            <a:r>
              <a:rPr lang="ko-KR" altLang="en-US" sz="2000" dirty="0"/>
              <a:t>무순서 목록</a:t>
            </a:r>
            <a:endParaRPr lang="en-US" altLang="ko-KR" sz="2000" dirty="0"/>
          </a:p>
          <a:p>
            <a:pPr lvl="1"/>
            <a:r>
              <a:rPr lang="ko-KR" altLang="en-US" sz="1800" dirty="0"/>
              <a:t>순서가 없는 목록</a:t>
            </a:r>
            <a:endParaRPr lang="en-US" altLang="ko-KR" sz="1800" dirty="0"/>
          </a:p>
          <a:p>
            <a:pPr lvl="1"/>
            <a:r>
              <a:rPr lang="en-US" altLang="ko-KR" sz="1800" dirty="0"/>
              <a:t>&lt;</a:t>
            </a:r>
            <a:r>
              <a:rPr lang="en-US" altLang="ko-KR" sz="1800" dirty="0" err="1"/>
              <a:t>ul</a:t>
            </a:r>
            <a:r>
              <a:rPr lang="en-US" altLang="ko-KR" sz="1800" dirty="0"/>
              <a:t>&gt; </a:t>
            </a:r>
            <a:r>
              <a:rPr lang="ko-KR" altLang="en-US" sz="1800" dirty="0"/>
              <a:t>태그 사용</a:t>
            </a:r>
            <a:r>
              <a:rPr lang="en-US" altLang="ko-KR" sz="1800" dirty="0"/>
              <a:t>,</a:t>
            </a:r>
            <a:r>
              <a:rPr lang="ko-KR" altLang="en-US" sz="1800" dirty="0"/>
              <a:t> 각 항목은 </a:t>
            </a:r>
            <a:r>
              <a:rPr lang="en-US" altLang="ko-KR" sz="1800" dirty="0"/>
              <a:t>&lt;li&gt; </a:t>
            </a:r>
            <a:r>
              <a:rPr lang="ko-KR" altLang="en-US" sz="1800" dirty="0"/>
              <a:t>태그로 입력</a:t>
            </a:r>
            <a:endParaRPr lang="en-US" altLang="ko-KR" sz="1800" dirty="0"/>
          </a:p>
          <a:p>
            <a:pPr lvl="1"/>
            <a:r>
              <a:rPr lang="ko-KR" altLang="en-US" sz="1800" dirty="0"/>
              <a:t>목록의 각 항목 앞에는 </a:t>
            </a:r>
            <a:r>
              <a:rPr lang="ko-KR" altLang="en-US" sz="1800" dirty="0" err="1"/>
              <a:t>불릿</a:t>
            </a:r>
            <a:r>
              <a:rPr lang="en-US" altLang="ko-KR" sz="1800" dirty="0"/>
              <a:t>(bullet)</a:t>
            </a:r>
            <a:r>
              <a:rPr lang="ko-KR" altLang="en-US" sz="1800" dirty="0"/>
              <a:t>이 붙음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순서 목록</a:t>
            </a:r>
            <a:endParaRPr lang="en-US" altLang="ko-KR" sz="2000" dirty="0"/>
          </a:p>
          <a:p>
            <a:pPr lvl="1"/>
            <a:r>
              <a:rPr lang="ko-KR" altLang="en-US" sz="1800" dirty="0"/>
              <a:t>순서가 있는 목록</a:t>
            </a:r>
            <a:endParaRPr lang="en-US" altLang="ko-KR" sz="1800" dirty="0"/>
          </a:p>
          <a:p>
            <a:pPr lvl="1"/>
            <a:r>
              <a:rPr lang="en-US" altLang="ko-KR" sz="1800" dirty="0"/>
              <a:t>&lt;</a:t>
            </a:r>
            <a:r>
              <a:rPr lang="en-US" altLang="ko-KR" sz="1800" dirty="0" err="1"/>
              <a:t>ol</a:t>
            </a:r>
            <a:r>
              <a:rPr lang="en-US" altLang="ko-KR" sz="1800" dirty="0"/>
              <a:t>&gt; </a:t>
            </a:r>
            <a:r>
              <a:rPr lang="ko-KR" altLang="en-US" sz="1800" dirty="0"/>
              <a:t>태그 사용</a:t>
            </a:r>
            <a:r>
              <a:rPr lang="en-US" altLang="ko-KR" sz="1800" dirty="0"/>
              <a:t>,</a:t>
            </a:r>
            <a:r>
              <a:rPr lang="ko-KR" altLang="en-US" sz="1800" dirty="0"/>
              <a:t> 각 항목은 </a:t>
            </a:r>
            <a:r>
              <a:rPr lang="en-US" altLang="ko-KR" sz="1800" dirty="0"/>
              <a:t>&lt;li&gt; </a:t>
            </a:r>
            <a:r>
              <a:rPr lang="ko-KR" altLang="en-US" sz="1800" dirty="0"/>
              <a:t>태그로 입력</a:t>
            </a:r>
            <a:endParaRPr lang="en-US" altLang="ko-KR" sz="1800" dirty="0"/>
          </a:p>
          <a:p>
            <a:pPr lvl="1"/>
            <a:r>
              <a:rPr lang="ko-KR" altLang="en-US" sz="1800" dirty="0"/>
              <a:t>목록의 각 항목에는 기본값으로 </a:t>
            </a:r>
            <a:r>
              <a:rPr lang="en-US" altLang="ko-KR" sz="1800" dirty="0"/>
              <a:t>type=“1”</a:t>
            </a:r>
            <a:r>
              <a:rPr lang="ko-KR" altLang="en-US" sz="1800" dirty="0"/>
              <a:t>이 적용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정의형 목록</a:t>
            </a:r>
            <a:endParaRPr lang="en-US" altLang="ko-KR" sz="2000" dirty="0"/>
          </a:p>
          <a:p>
            <a:pPr lvl="1"/>
            <a:r>
              <a:rPr lang="ko-KR" altLang="en-US" sz="1800" dirty="0"/>
              <a:t>각 항목을 정의하기 위한 목록</a:t>
            </a:r>
            <a:endParaRPr lang="en-US" altLang="ko-KR" sz="1800" dirty="0"/>
          </a:p>
          <a:p>
            <a:pPr lvl="1"/>
            <a:r>
              <a:rPr lang="en-US" altLang="ko-KR" sz="1800" dirty="0"/>
              <a:t>&lt;dl&gt; </a:t>
            </a:r>
            <a:r>
              <a:rPr lang="ko-KR" altLang="en-US" sz="1800" dirty="0"/>
              <a:t>태그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정의한 각 항목은 </a:t>
            </a:r>
            <a:r>
              <a:rPr lang="en-US" altLang="ko-KR" sz="1800" dirty="0"/>
              <a:t>&lt;</a:t>
            </a:r>
            <a:r>
              <a:rPr lang="en-US" altLang="ko-KR" sz="1800" dirty="0" err="1"/>
              <a:t>dt</a:t>
            </a:r>
            <a:r>
              <a:rPr lang="en-US" altLang="ko-KR" sz="1800" dirty="0"/>
              <a:t>&gt;</a:t>
            </a:r>
            <a:r>
              <a:rPr lang="ko-KR" altLang="en-US" sz="1800" dirty="0"/>
              <a:t>태그를</a:t>
            </a:r>
            <a:r>
              <a:rPr lang="en-US" altLang="ko-KR" sz="1800" dirty="0"/>
              <a:t>, </a:t>
            </a:r>
            <a:r>
              <a:rPr lang="ko-KR" altLang="en-US" sz="1800" dirty="0"/>
              <a:t>각 항목에 대한 설명은 </a:t>
            </a:r>
            <a:r>
              <a:rPr lang="en-US" altLang="ko-KR" sz="1800" dirty="0"/>
              <a:t>&lt;</a:t>
            </a:r>
            <a:r>
              <a:rPr lang="en-US" altLang="ko-KR" sz="1800" dirty="0" err="1"/>
              <a:t>dd</a:t>
            </a:r>
            <a:r>
              <a:rPr lang="en-US" altLang="ko-KR" sz="1800" dirty="0"/>
              <a:t>&gt; </a:t>
            </a:r>
            <a:r>
              <a:rPr lang="ko-KR" altLang="en-US" sz="1800" dirty="0"/>
              <a:t>태그를 사용</a:t>
            </a:r>
          </a:p>
        </p:txBody>
      </p:sp>
    </p:spTree>
    <p:extLst>
      <p:ext uri="{BB962C8B-B14F-4D97-AF65-F5344CB8AC3E}">
        <p14:creationId xmlns:p14="http://schemas.microsoft.com/office/powerpoint/2010/main" val="2078816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목록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5479256" cy="3207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290478"/>
            <a:ext cx="5064443" cy="22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69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목록을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268760"/>
            <a:ext cx="1423035" cy="4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98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97690" y="908720"/>
            <a:ext cx="8435280" cy="2088232"/>
          </a:xfrm>
        </p:spPr>
        <p:txBody>
          <a:bodyPr/>
          <a:lstStyle/>
          <a:p>
            <a:r>
              <a:rPr lang="en-US" altLang="ko-KR"/>
              <a:t>&lt;</a:t>
            </a:r>
            <a:r>
              <a:rPr lang="en-US" altLang="ko-KR" dirty="0"/>
              <a:t>table</a:t>
            </a:r>
            <a:r>
              <a:rPr lang="en-US" altLang="ko-KR"/>
              <a:t>&gt; </a:t>
            </a:r>
            <a:r>
              <a:rPr lang="ko-KR" altLang="en-US"/>
              <a:t>태그 </a:t>
            </a:r>
            <a:endParaRPr lang="en-US" altLang="ko-KR" dirty="0"/>
          </a:p>
          <a:p>
            <a:pPr lvl="1"/>
            <a:r>
              <a:rPr lang="en-US" altLang="ko-KR"/>
              <a:t>&lt;tr&gt; </a:t>
            </a:r>
            <a:r>
              <a:rPr lang="ko-KR" altLang="en-US"/>
              <a:t>태그 </a:t>
            </a:r>
            <a:r>
              <a:rPr lang="en-US" altLang="ko-KR"/>
              <a:t>: </a:t>
            </a:r>
            <a:r>
              <a:rPr lang="ko-KR" altLang="en-US"/>
              <a:t>행 생성</a:t>
            </a:r>
            <a:r>
              <a:rPr lang="en-US" altLang="ko-KR"/>
              <a:t>, &lt;</a:t>
            </a:r>
            <a:r>
              <a:rPr lang="en-US" altLang="ko-KR" dirty="0"/>
              <a:t>td</a:t>
            </a:r>
            <a:r>
              <a:rPr lang="en-US" altLang="ko-KR"/>
              <a:t>&gt; </a:t>
            </a:r>
            <a:r>
              <a:rPr lang="ko-KR" altLang="en-US"/>
              <a:t>태그 </a:t>
            </a:r>
            <a:r>
              <a:rPr lang="en-US" altLang="ko-KR"/>
              <a:t>: </a:t>
            </a:r>
            <a:r>
              <a:rPr lang="ko-KR" altLang="en-US"/>
              <a:t>열 생성</a:t>
            </a:r>
            <a:endParaRPr lang="en-US" altLang="ko-KR"/>
          </a:p>
          <a:p>
            <a:pPr lvl="1"/>
            <a:r>
              <a:rPr lang="en-US" altLang="ko-KR"/>
              <a:t>&lt;th&gt; </a:t>
            </a:r>
            <a:r>
              <a:rPr lang="ko-KR" altLang="en-US"/>
              <a:t>태그 </a:t>
            </a:r>
            <a:r>
              <a:rPr lang="en-US" altLang="ko-KR"/>
              <a:t>: </a:t>
            </a:r>
            <a:r>
              <a:rPr lang="ko-KR" altLang="en-US"/>
              <a:t>표의 머리를 정의</a:t>
            </a:r>
            <a:r>
              <a:rPr lang="en-US" altLang="ko-KR"/>
              <a:t>, </a:t>
            </a:r>
            <a:r>
              <a:rPr lang="ko-KR" altLang="en-US"/>
              <a:t>셀 제목 글자를 강조하는 역할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414201" y="2204864"/>
            <a:ext cx="8352928" cy="4535115"/>
            <a:chOff x="396413" y="910109"/>
            <a:chExt cx="8352928" cy="4535115"/>
          </a:xfrm>
        </p:grpSpPr>
        <p:sp>
          <p:nvSpPr>
            <p:cNvPr id="7" name="직사각형 6"/>
            <p:cNvSpPr/>
            <p:nvPr/>
          </p:nvSpPr>
          <p:spPr>
            <a:xfrm>
              <a:off x="396413" y="910109"/>
              <a:ext cx="8352928" cy="36004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표 만들기</a:t>
              </a:r>
              <a:endParaRPr lang="ko-KR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96413" y="1270148"/>
              <a:ext cx="8335197" cy="4175076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body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section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table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10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border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="1"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10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style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="</a:t>
              </a:r>
              <a:r>
                <a:rPr lang="en-US" altLang="ko-KR" sz="110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width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: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50%"&gt;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th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이름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th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th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점수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th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홍민성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90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최민수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80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심은경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70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table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article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section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body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4221088"/>
              <a:ext cx="2520315" cy="1080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28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2088232"/>
          </a:xfrm>
        </p:spPr>
        <p:txBody>
          <a:bodyPr/>
          <a:lstStyle/>
          <a:p>
            <a:r>
              <a:rPr lang="ko-KR" altLang="en-US" dirty="0"/>
              <a:t>표 제목 삽입</a:t>
            </a:r>
            <a:endParaRPr lang="en-US" altLang="ko-KR" dirty="0"/>
          </a:p>
          <a:p>
            <a:pPr lvl="1"/>
            <a:r>
              <a:rPr lang="en-US" altLang="ko-KR" dirty="0"/>
              <a:t>&lt;caption</a:t>
            </a:r>
            <a:r>
              <a:rPr lang="en-US" altLang="ko-KR"/>
              <a:t>&gt; </a:t>
            </a:r>
            <a:r>
              <a:rPr lang="ko-KR" altLang="en-US"/>
              <a:t>태그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셀 병합</a:t>
            </a:r>
            <a:endParaRPr lang="en-US" altLang="ko-KR" dirty="0"/>
          </a:p>
          <a:p>
            <a:pPr lvl="1"/>
            <a:r>
              <a:rPr lang="en-US" altLang="ko-KR" dirty="0" err="1"/>
              <a:t>rowspan</a:t>
            </a:r>
            <a:r>
              <a:rPr lang="en-US" altLang="ko-KR" dirty="0"/>
              <a:t> : </a:t>
            </a:r>
            <a:r>
              <a:rPr lang="ko-KR" altLang="en-US" dirty="0"/>
              <a:t>셀을 세로로 병합</a:t>
            </a:r>
            <a:r>
              <a:rPr lang="en-US" altLang="ko-KR" dirty="0"/>
              <a:t>, </a:t>
            </a:r>
            <a:r>
              <a:rPr lang="ko-KR" altLang="en-US" dirty="0"/>
              <a:t>속성값으로 병합하고 싶은 행의 수만큼 지정</a:t>
            </a:r>
            <a:endParaRPr lang="en-US" altLang="ko-KR" dirty="0"/>
          </a:p>
          <a:p>
            <a:pPr lvl="1"/>
            <a:r>
              <a:rPr lang="en-US" altLang="ko-KR" dirty="0" err="1"/>
              <a:t>colspan</a:t>
            </a:r>
            <a:r>
              <a:rPr lang="en-US" altLang="ko-KR" dirty="0"/>
              <a:t> : </a:t>
            </a:r>
            <a:r>
              <a:rPr lang="ko-KR" altLang="en-US" dirty="0"/>
              <a:t>셀을 가로로 병합</a:t>
            </a:r>
            <a:r>
              <a:rPr lang="en-US" altLang="ko-KR" dirty="0"/>
              <a:t>, </a:t>
            </a:r>
            <a:r>
              <a:rPr lang="ko-KR" altLang="en-US" dirty="0"/>
              <a:t>속성값으로 병합하고 싶은 열의 수만큼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3437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표를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기본 태그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19" y="1916831"/>
            <a:ext cx="4088781" cy="29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603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개요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6"/>
            <a:ext cx="3694748" cy="4029075"/>
          </a:xfrm>
          <a:prstGeom prst="rect">
            <a:avLst/>
          </a:prstGeom>
        </p:spPr>
      </p:pic>
      <p:sp>
        <p:nvSpPr>
          <p:cNvPr id="5" name="내용 개체 틀 5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512168"/>
          </a:xfrm>
        </p:spPr>
        <p:txBody>
          <a:bodyPr/>
          <a:lstStyle/>
          <a:p>
            <a:r>
              <a:rPr lang="ko-KR" altLang="en-US"/>
              <a:t>임베디드 콘텐츠 태그</a:t>
            </a:r>
            <a:endParaRPr lang="ko-KR" altLang="en-US" dirty="0"/>
          </a:p>
          <a:p>
            <a:pPr lvl="1"/>
            <a:r>
              <a:rPr lang="ko-KR" altLang="en-US"/>
              <a:t>멀티미디어 데이터를 웹 문서에 포함할 때 사용하는 태그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0206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이미지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" y="1340768"/>
            <a:ext cx="8243888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38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이미지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400600"/>
          </a:xfrm>
        </p:spPr>
        <p:txBody>
          <a:bodyPr/>
          <a:lstStyle/>
          <a:p>
            <a:r>
              <a:rPr lang="en-US" altLang="ko-KR" sz="2000" dirty="0"/>
              <a:t>&lt;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&gt; </a:t>
            </a:r>
            <a:r>
              <a:rPr lang="ko-KR" altLang="en-US" sz="2000" dirty="0"/>
              <a:t>태그</a:t>
            </a:r>
          </a:p>
          <a:p>
            <a:pPr lvl="1"/>
            <a:r>
              <a:rPr lang="ko-KR" altLang="en-US" sz="1800" dirty="0"/>
              <a:t>웹 문서에 이미지 삽입 시 사용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>
              <a:buNone/>
            </a:pPr>
            <a:endParaRPr lang="en-US" altLang="ko-KR" sz="1800" dirty="0"/>
          </a:p>
          <a:p>
            <a:r>
              <a:rPr lang="en-US" altLang="ko-KR" sz="2000" dirty="0"/>
              <a:t>&lt;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&gt; </a:t>
            </a:r>
            <a:r>
              <a:rPr lang="ko-KR" altLang="en-US" sz="2000" dirty="0"/>
              <a:t>태그 속성</a:t>
            </a:r>
          </a:p>
          <a:p>
            <a:pPr lvl="1"/>
            <a:r>
              <a:rPr lang="en-US" altLang="ko-KR" sz="1800" b="1" dirty="0" err="1"/>
              <a:t>src</a:t>
            </a:r>
            <a:r>
              <a:rPr lang="en-US" altLang="ko-KR" sz="1800" dirty="0"/>
              <a:t> : </a:t>
            </a:r>
            <a:r>
              <a:rPr lang="ko-KR" altLang="en-US" sz="1800" dirty="0"/>
              <a:t>이미지 파일이 저장된 경로 지정</a:t>
            </a:r>
          </a:p>
          <a:p>
            <a:pPr lvl="1"/>
            <a:r>
              <a:rPr lang="en-US" altLang="ko-KR" sz="1800" b="1" dirty="0"/>
              <a:t>alt</a:t>
            </a:r>
            <a:r>
              <a:rPr lang="en-US" altLang="ko-KR" sz="1800" dirty="0"/>
              <a:t> : </a:t>
            </a:r>
            <a:r>
              <a:rPr lang="ko-KR" altLang="en-US" sz="1800" dirty="0"/>
              <a:t>이미지를 웹 브라우저에서 표시하지 못했을 경우 표시되는 대체 텍스트 지정</a:t>
            </a:r>
          </a:p>
          <a:p>
            <a:pPr lvl="1"/>
            <a:r>
              <a:rPr lang="en-US" altLang="ko-KR" sz="1800" b="1" dirty="0"/>
              <a:t>width/height</a:t>
            </a:r>
            <a:r>
              <a:rPr lang="en-US" altLang="ko-KR" sz="1800" dirty="0"/>
              <a:t> : </a:t>
            </a:r>
            <a:r>
              <a:rPr lang="ko-KR" altLang="en-US" sz="1800" dirty="0"/>
              <a:t>이미지의 가로</a:t>
            </a:r>
            <a:r>
              <a:rPr lang="en-US" altLang="ko-KR" sz="1800" dirty="0"/>
              <a:t>, </a:t>
            </a:r>
            <a:r>
              <a:rPr lang="ko-KR" altLang="en-US" sz="1800" dirty="0"/>
              <a:t>세로 길이를 픽셀 단위로 지정</a:t>
            </a:r>
            <a:r>
              <a:rPr lang="en-US" altLang="ko-KR" sz="1800" dirty="0"/>
              <a:t>(% </a:t>
            </a:r>
            <a:r>
              <a:rPr lang="ko-KR" altLang="en-US" sz="1800" dirty="0"/>
              <a:t>단위를 사용하면 웹 브라우저의 크기에 따라 이미지 크기가 조절되도록 지정할 수 있음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vl="1"/>
            <a:r>
              <a:rPr lang="en-US" altLang="ko-KR" sz="1800" b="1" dirty="0"/>
              <a:t>style</a:t>
            </a:r>
            <a:r>
              <a:rPr lang="en-US" altLang="ko-KR" sz="1800" dirty="0"/>
              <a:t> : </a:t>
            </a:r>
            <a:r>
              <a:rPr lang="ko-KR" altLang="en-US" sz="1800" dirty="0"/>
              <a:t>이미지의 스타일</a:t>
            </a:r>
            <a:r>
              <a:rPr lang="en-US" altLang="ko-KR" sz="1800" dirty="0"/>
              <a:t>(</a:t>
            </a:r>
            <a:r>
              <a:rPr lang="ko-KR" altLang="en-US" sz="1800" dirty="0"/>
              <a:t>크기</a:t>
            </a:r>
            <a:r>
              <a:rPr lang="en-US" altLang="ko-KR" sz="1800" dirty="0"/>
              <a:t>, </a:t>
            </a:r>
            <a:r>
              <a:rPr lang="ko-KR" altLang="en-US" sz="1800" dirty="0"/>
              <a:t>위치 등</a:t>
            </a:r>
            <a:r>
              <a:rPr lang="en-US" altLang="ko-KR" sz="1800" dirty="0"/>
              <a:t>)</a:t>
            </a:r>
            <a:r>
              <a:rPr lang="ko-KR" altLang="en-US" sz="1800" dirty="0"/>
              <a:t>을 픽셀 단위로 지정</a:t>
            </a:r>
          </a:p>
          <a:p>
            <a:pPr lvl="1"/>
            <a:r>
              <a:rPr lang="en-US" altLang="ko-KR" sz="1800" b="1" dirty="0"/>
              <a:t>border</a:t>
            </a:r>
            <a:r>
              <a:rPr lang="en-US" altLang="ko-KR" sz="1800" dirty="0"/>
              <a:t> : </a:t>
            </a:r>
            <a:r>
              <a:rPr lang="ko-KR" altLang="en-US" sz="1800" dirty="0"/>
              <a:t>이미지 경계선의 두께를 픽셀</a:t>
            </a:r>
            <a:r>
              <a:rPr lang="en-US" altLang="ko-KR" sz="1800" dirty="0"/>
              <a:t> </a:t>
            </a:r>
            <a:r>
              <a:rPr lang="ko-KR" altLang="en-US" sz="1800" dirty="0"/>
              <a:t>단위로 지정</a:t>
            </a:r>
          </a:p>
          <a:p>
            <a:endParaRPr lang="en-US" altLang="ko-KR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16832"/>
            <a:ext cx="7700962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9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792088"/>
          </a:xfrm>
        </p:spPr>
        <p:txBody>
          <a:bodyPr/>
          <a:lstStyle/>
          <a:p>
            <a:r>
              <a:rPr lang="en-US" altLang="ko-KR" dirty="0"/>
              <a:t>&lt;body&gt; ~ &lt;/body&gt;</a:t>
            </a:r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문서의 본문을 작성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HTML5 </a:t>
            </a:r>
            <a:r>
              <a:rPr lang="ko-KR" altLang="en-US" dirty="0"/>
              <a:t>문서의 구조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문서의 구조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6413" y="198884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기본 태그로 웹 문서 작성하기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413" y="2348880"/>
            <a:ext cx="8352928" cy="17281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시작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태그를 사용하여 작성한 문서입니다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0" y="4276162"/>
            <a:ext cx="499872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44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이미지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100719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이미지 삽입하기     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1367231"/>
            <a:ext cx="8352928" cy="1845745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 기본 표현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="html5.jpg"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이미지가 표시되지 않습니다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이미지에 설명 추가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오른쪽 정렬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="html5.jpg"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="HTML5 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로고 이미지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이미지의 크기를 픽셀 단위로 조정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="html5.jpg"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이미지의 크기를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%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단위로 조정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="html5.jpg"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=50%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=40%&gt;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92896"/>
            <a:ext cx="4789040" cy="39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60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이미지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100719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4-12 </a:t>
            </a:r>
            <a:r>
              <a:rPr lang="ko-KR" altLang="en-US" sz="1100" dirty="0">
                <a:solidFill>
                  <a:schemeClr val="tx1"/>
                </a:solidFill>
              </a:rPr>
              <a:t>이미지에 링크 걸기  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ch04/12_image2.html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1367231"/>
            <a:ext cx="8352928" cy="1701729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이미지를 클릭하세요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="html5.jpg"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="HTML5 Logo"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="W3C 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홈페이지로 이동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110px"&gt;&lt;/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="http://cafe.naver.com/go2web"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="go2web.jpg"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="go2web site"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저자 </a:t>
            </a:r>
            <a:r>
              <a:rPr lang="ko-KR" altLang="en-US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홈페</a:t>
            </a:r>
            <a:b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이지로 이동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110px"&gt;&lt;/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="http://en.wikipedia.org/wiki/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Isaac_Newton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="_blank"&gt;&lt;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="newton.gif"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="newton site"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뉴턴 홈페이지로 이동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170px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110px"&gt;&lt;/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12976"/>
            <a:ext cx="7176517" cy="3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이미지 제목 붙이기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84784"/>
            <a:ext cx="2160240" cy="32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4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오디오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0" y="1628800"/>
            <a:ext cx="8265319" cy="29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53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오디오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040560"/>
          </a:xfrm>
        </p:spPr>
        <p:txBody>
          <a:bodyPr/>
          <a:lstStyle/>
          <a:p>
            <a:r>
              <a:rPr lang="en-US" altLang="ko-KR" sz="2000" dirty="0"/>
              <a:t>&lt;audio&gt; </a:t>
            </a:r>
            <a:r>
              <a:rPr lang="ko-KR" altLang="en-US" sz="2000" dirty="0"/>
              <a:t>태그</a:t>
            </a:r>
          </a:p>
          <a:p>
            <a:pPr lvl="1"/>
            <a:r>
              <a:rPr lang="ko-KR" altLang="en-US" sz="1800" dirty="0"/>
              <a:t>웹 페이지에 오디오 파일을 삽입하는 태그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&lt;audio&gt; </a:t>
            </a:r>
            <a:r>
              <a:rPr lang="ko-KR" altLang="en-US" sz="2000" dirty="0"/>
              <a:t>태그 속성</a:t>
            </a:r>
          </a:p>
          <a:p>
            <a:pPr lvl="1"/>
            <a:r>
              <a:rPr lang="en-US" altLang="ko-KR" sz="1800" b="1" dirty="0" err="1"/>
              <a:t>src</a:t>
            </a:r>
            <a:r>
              <a:rPr lang="en-US" altLang="ko-KR" sz="1800" dirty="0"/>
              <a:t> : </a:t>
            </a:r>
            <a:r>
              <a:rPr lang="ko-KR" altLang="en-US" sz="1800" dirty="0"/>
              <a:t>재생할 오디오 파일이 저장된 경로 표시</a:t>
            </a:r>
          </a:p>
          <a:p>
            <a:pPr lvl="1"/>
            <a:r>
              <a:rPr lang="en-US" altLang="ko-KR" sz="1800" b="1" dirty="0"/>
              <a:t>controls</a:t>
            </a:r>
            <a:r>
              <a:rPr lang="en-US" altLang="ko-KR" sz="1800" dirty="0"/>
              <a:t> : </a:t>
            </a:r>
            <a:r>
              <a:rPr lang="ko-KR" altLang="en-US" sz="1800" dirty="0"/>
              <a:t>재생 제어기 표시</a:t>
            </a:r>
          </a:p>
          <a:p>
            <a:pPr lvl="1"/>
            <a:r>
              <a:rPr lang="en-US" altLang="ko-KR" sz="1800" b="1" dirty="0"/>
              <a:t>loop </a:t>
            </a:r>
            <a:r>
              <a:rPr lang="en-US" altLang="ko-KR" sz="1800" dirty="0"/>
              <a:t>: </a:t>
            </a:r>
            <a:r>
              <a:rPr lang="ko-KR" altLang="en-US" sz="1800" dirty="0"/>
              <a:t>반복 재생</a:t>
            </a:r>
          </a:p>
          <a:p>
            <a:pPr lvl="1"/>
            <a:r>
              <a:rPr lang="en-US" altLang="ko-KR" sz="1800" b="1" dirty="0" err="1"/>
              <a:t>autoplay</a:t>
            </a:r>
            <a:r>
              <a:rPr lang="en-US" altLang="ko-KR" sz="1800" b="1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웹 문서가 열림과 동시에 자동으로 재생</a:t>
            </a:r>
          </a:p>
          <a:p>
            <a:pPr lvl="1"/>
            <a:r>
              <a:rPr lang="en-US" altLang="ko-KR" sz="1800" b="1" dirty="0"/>
              <a:t>muted</a:t>
            </a:r>
            <a:r>
              <a:rPr lang="en-US" altLang="ko-KR" sz="1800" dirty="0"/>
              <a:t> : </a:t>
            </a:r>
            <a:r>
              <a:rPr lang="ko-KR" altLang="en-US" sz="1800" dirty="0" err="1"/>
              <a:t>음소거</a:t>
            </a:r>
            <a:r>
              <a:rPr lang="ko-KR" altLang="en-US" sz="1800" dirty="0"/>
              <a:t> 상태로 시작</a:t>
            </a:r>
          </a:p>
          <a:p>
            <a:pPr lvl="1"/>
            <a:r>
              <a:rPr lang="en-US" altLang="ko-KR" sz="1800" b="1" dirty="0"/>
              <a:t>preload</a:t>
            </a:r>
            <a:r>
              <a:rPr lang="en-US" altLang="ko-KR" sz="1800" dirty="0"/>
              <a:t> : </a:t>
            </a:r>
            <a:r>
              <a:rPr lang="ko-KR" altLang="en-US" sz="1800" dirty="0"/>
              <a:t>오디오 파일 사용 여부와 상관없이 미리 다운로드함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4" y="1916832"/>
            <a:ext cx="7727632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80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오디오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017137"/>
            <a:ext cx="8435280" cy="1368152"/>
          </a:xfrm>
        </p:spPr>
        <p:txBody>
          <a:bodyPr/>
          <a:lstStyle/>
          <a:p>
            <a:r>
              <a:rPr lang="en-US" altLang="ko-KR" dirty="0"/>
              <a:t>&lt;source&gt; </a:t>
            </a:r>
            <a:r>
              <a:rPr lang="ko-KR" altLang="en-US" dirty="0"/>
              <a:t>태그</a:t>
            </a:r>
          </a:p>
          <a:p>
            <a:pPr lvl="1"/>
            <a:r>
              <a:rPr lang="ko-KR" altLang="en-US" dirty="0"/>
              <a:t>여러 형식의 오디오 파일을 동시에 제공할 때 사용</a:t>
            </a:r>
            <a:endParaRPr lang="en-US" altLang="ko-KR" dirty="0"/>
          </a:p>
          <a:p>
            <a:pPr lvl="1"/>
            <a:r>
              <a:rPr lang="ko-KR" altLang="en-US" dirty="0"/>
              <a:t>재생에 적합한 파일이 없다면 </a:t>
            </a:r>
            <a:r>
              <a:rPr lang="ko-KR" altLang="en-US"/>
              <a:t>마지막 문장 출력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" y="2284297"/>
            <a:ext cx="6668795" cy="17219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" y="4077072"/>
            <a:ext cx="4680520" cy="24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80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오디오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100719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오디오 삽입하기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1367231"/>
            <a:ext cx="8352928" cy="2421809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오디오 자동 재생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audio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="eagle.mp3"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controls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loop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autoplay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audio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오디오 수동 재생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audio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="bear.mp3"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controls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audio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오디오 다중 재생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audio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controls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source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="chicken.mp3"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="audio/mpeg"&gt;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source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="chicken.ogg"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="audio/ogg"&gt;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source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="chicken.wav"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="audio/wav"&gt;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오디오 파일을 재생할 수 없습니다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audio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140968"/>
            <a:ext cx="2747010" cy="2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62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비디오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256584"/>
          </a:xfrm>
        </p:spPr>
        <p:txBody>
          <a:bodyPr/>
          <a:lstStyle/>
          <a:p>
            <a:r>
              <a:rPr lang="en-US" altLang="ko-KR" sz="1800" dirty="0"/>
              <a:t>&lt;video&gt; </a:t>
            </a:r>
            <a:r>
              <a:rPr lang="ko-KR" altLang="en-US" sz="1800" dirty="0"/>
              <a:t>태그 사용</a:t>
            </a:r>
          </a:p>
          <a:p>
            <a:pPr lvl="1"/>
            <a:r>
              <a:rPr lang="ko-KR" altLang="en-US" sz="1600" dirty="0"/>
              <a:t>비디오 파일을 웹 문서에 삽입할 때 사용</a:t>
            </a:r>
            <a:endParaRPr lang="en-US" altLang="ko-KR" sz="1600" dirty="0"/>
          </a:p>
          <a:p>
            <a:pPr lvl="1"/>
            <a:r>
              <a:rPr lang="en-US" altLang="ko-KR" sz="1600" dirty="0"/>
              <a:t>&lt;source&gt; </a:t>
            </a:r>
            <a:r>
              <a:rPr lang="ko-KR" altLang="en-US" sz="1600" dirty="0"/>
              <a:t>태그로 여러 가지의 비디오 파일을 동시에 제공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&lt;video&gt; </a:t>
            </a:r>
            <a:r>
              <a:rPr lang="ko-KR" altLang="en-US" sz="1800" dirty="0"/>
              <a:t>태그 속성</a:t>
            </a:r>
          </a:p>
          <a:p>
            <a:pPr lvl="1"/>
            <a:r>
              <a:rPr lang="en-US" altLang="ko-KR" sz="1600" b="1" dirty="0" err="1"/>
              <a:t>src</a:t>
            </a:r>
            <a:r>
              <a:rPr lang="en-US" altLang="ko-KR" sz="1600" dirty="0"/>
              <a:t> : </a:t>
            </a:r>
            <a:r>
              <a:rPr lang="ko-KR" altLang="en-US" sz="1600" dirty="0"/>
              <a:t>재생할 비디오 파일이 저장된 경로 표시</a:t>
            </a:r>
            <a:endParaRPr lang="en-US" altLang="ko-KR" sz="1600" dirty="0"/>
          </a:p>
          <a:p>
            <a:pPr lvl="1"/>
            <a:r>
              <a:rPr lang="en-US" altLang="ko-KR" sz="1600" b="1" dirty="0"/>
              <a:t>controls</a:t>
            </a:r>
            <a:r>
              <a:rPr lang="en-US" altLang="ko-KR" sz="1600" dirty="0"/>
              <a:t> : </a:t>
            </a:r>
            <a:r>
              <a:rPr lang="ko-KR" altLang="en-US" sz="1600" dirty="0"/>
              <a:t>재생 제어기 표시</a:t>
            </a:r>
            <a:endParaRPr lang="en-US" altLang="ko-KR" sz="1600" dirty="0"/>
          </a:p>
          <a:p>
            <a:pPr lvl="1"/>
            <a:r>
              <a:rPr lang="en-US" altLang="ko-KR" sz="1600" b="1" dirty="0"/>
              <a:t>width, height </a:t>
            </a:r>
            <a:r>
              <a:rPr lang="en-US" altLang="ko-KR" sz="1600" dirty="0"/>
              <a:t>: </a:t>
            </a:r>
            <a:r>
              <a:rPr lang="ko-KR" altLang="en-US" sz="1600" dirty="0"/>
              <a:t>비디오의 가로</a:t>
            </a:r>
            <a:r>
              <a:rPr lang="en-US" altLang="ko-KR" sz="1600" dirty="0"/>
              <a:t>/</a:t>
            </a:r>
            <a:r>
              <a:rPr lang="ko-KR" altLang="en-US" sz="1600" dirty="0"/>
              <a:t>세로 크기 설정</a:t>
            </a:r>
            <a:endParaRPr lang="en-US" altLang="ko-KR" sz="1600" dirty="0"/>
          </a:p>
          <a:p>
            <a:pPr lvl="1"/>
            <a:r>
              <a:rPr lang="en-US" altLang="ko-KR" sz="1600" b="1" dirty="0"/>
              <a:t>loop</a:t>
            </a:r>
            <a:r>
              <a:rPr lang="en-US" altLang="ko-KR" sz="1600" dirty="0"/>
              <a:t> : </a:t>
            </a:r>
            <a:r>
              <a:rPr lang="ko-KR" altLang="en-US" sz="1600" dirty="0"/>
              <a:t>반복 재생</a:t>
            </a:r>
            <a:endParaRPr lang="en-US" altLang="ko-KR" sz="1600" dirty="0"/>
          </a:p>
          <a:p>
            <a:pPr lvl="1"/>
            <a:r>
              <a:rPr lang="en-US" altLang="ko-KR" sz="1600" b="1" dirty="0" err="1"/>
              <a:t>autoplay</a:t>
            </a:r>
            <a:r>
              <a:rPr lang="en-US" altLang="ko-KR" sz="1600" dirty="0"/>
              <a:t> : </a:t>
            </a:r>
            <a:r>
              <a:rPr lang="ko-KR" altLang="en-US" sz="1600" dirty="0"/>
              <a:t>웹 문서가 열림과 동시에 자동 재생</a:t>
            </a:r>
            <a:endParaRPr lang="en-US" altLang="ko-KR" sz="1600" dirty="0"/>
          </a:p>
          <a:p>
            <a:pPr lvl="1"/>
            <a:r>
              <a:rPr lang="en-US" altLang="ko-KR" sz="1600" b="1" dirty="0"/>
              <a:t>muted</a:t>
            </a:r>
            <a:r>
              <a:rPr lang="en-US" altLang="ko-KR" sz="1600" dirty="0"/>
              <a:t> : </a:t>
            </a:r>
            <a:r>
              <a:rPr lang="ko-KR" altLang="en-US" sz="1600" dirty="0" err="1"/>
              <a:t>음소거</a:t>
            </a:r>
            <a:r>
              <a:rPr lang="ko-KR" altLang="en-US" sz="1600" dirty="0"/>
              <a:t> 상태로 시작</a:t>
            </a:r>
            <a:endParaRPr lang="en-US" altLang="ko-KR" sz="1600" dirty="0"/>
          </a:p>
          <a:p>
            <a:pPr lvl="1"/>
            <a:r>
              <a:rPr lang="en-US" altLang="ko-KR" sz="1600" b="1" dirty="0"/>
              <a:t>preload </a:t>
            </a:r>
            <a:r>
              <a:rPr lang="en-US" altLang="ko-KR" sz="1600" dirty="0"/>
              <a:t>: </a:t>
            </a:r>
            <a:r>
              <a:rPr lang="ko-KR" altLang="en-US" sz="1600" dirty="0"/>
              <a:t>비디오 파일을 사용 여부와 상관없이 미리 다운로드함</a:t>
            </a:r>
            <a:endParaRPr lang="en-US" altLang="ko-KR" sz="1600" dirty="0"/>
          </a:p>
          <a:p>
            <a:pPr lvl="1"/>
            <a:r>
              <a:rPr lang="en-US" altLang="ko-KR" sz="1600" b="1" dirty="0"/>
              <a:t>poster</a:t>
            </a:r>
            <a:r>
              <a:rPr lang="en-US" altLang="ko-KR" sz="1600" dirty="0"/>
              <a:t> : </a:t>
            </a:r>
            <a:r>
              <a:rPr lang="ko-KR" altLang="en-US" sz="1600" dirty="0"/>
              <a:t>비디오 파일이 재생되기 전이나 </a:t>
            </a:r>
            <a:r>
              <a:rPr lang="ko-KR" altLang="en-US" sz="1600" dirty="0" err="1"/>
              <a:t>다운로드되지</a:t>
            </a:r>
            <a:r>
              <a:rPr lang="ko-KR" altLang="en-US" sz="1600" dirty="0"/>
              <a:t> 않고 있는 경우 표시될 이미지의 </a:t>
            </a:r>
            <a:r>
              <a:rPr lang="en-US" altLang="ko-KR" sz="1600" dirty="0"/>
              <a:t>URL</a:t>
            </a:r>
            <a:r>
              <a:rPr lang="ko-KR" altLang="en-US" sz="1600" dirty="0"/>
              <a:t>을 표시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3765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비디오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03 </a:t>
            </a:r>
            <a:r>
              <a:rPr kumimoji="0" lang="ko-KR" altLang="en-US" b="1" dirty="0">
                <a:solidFill>
                  <a:schemeClr val="bg1"/>
                </a:solidFill>
              </a:rPr>
              <a:t>멀티미디어 태그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100719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비디오 삽입하기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1367231"/>
            <a:ext cx="8352928" cy="378996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비디오 자동 재생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video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="bear.mp4"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controls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autoplay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="300"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="250"&gt;&lt;/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video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비디오 수동 재생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video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="bear.mp4"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controls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="300"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="250"&gt;&lt;/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video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비디오 다중 재생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비디오 파일이 현재 폴더에 있는 경우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video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controls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autoplay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="300"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="250"&gt;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source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="small.mp4"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="video/mpeg"&gt;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source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small.ogv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="video/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ogg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source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small.webm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="video/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webm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비디오 파일을 재생할 수 없습니다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video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비디오 다중 재생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비디오 파일이 웹 사이트에 있는 경우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video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controls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autoplay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="300"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="250"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poster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="wait.jpg"&gt;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source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="http://media.w3.org/2010/05/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sintel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/trailer.mp4"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='video/mp4; codecs="avc1, mp4a"'&gt;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source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="http://media.w3.org/2010/05/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sintel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trailer.ogv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='video/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ogg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codecs="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theora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vorbis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"'&gt;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비디오 파일을 재생할 수 없습니다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video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42" y="3501008"/>
            <a:ext cx="3454338" cy="29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91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입력 양식 요소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</a:t>
            </a:r>
            <a:r>
              <a:rPr kumimoji="0" lang="ko-KR" altLang="en-US" b="1" dirty="0">
                <a:solidFill>
                  <a:schemeClr val="bg1"/>
                </a:solidFill>
              </a:rPr>
              <a:t>와 입력 양식 요소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1080120"/>
          </a:xfrm>
        </p:spPr>
        <p:txBody>
          <a:bodyPr/>
          <a:lstStyle/>
          <a:p>
            <a:r>
              <a:rPr lang="ko-KR" altLang="en-US" dirty="0"/>
              <a:t>웹 양식</a:t>
            </a:r>
            <a:endParaRPr lang="en-US" altLang="ko-KR" dirty="0"/>
          </a:p>
          <a:p>
            <a:pPr lvl="1"/>
            <a:r>
              <a:rPr lang="ko-KR" altLang="en-US" dirty="0"/>
              <a:t>웹 문서에 어떤 데이터를 입력하고 그 결과값을 가져오기 위해 사용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10" y="2348880"/>
            <a:ext cx="5897880" cy="24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HTML5 </a:t>
            </a:r>
            <a:r>
              <a:rPr lang="ko-KR" altLang="en-US" dirty="0"/>
              <a:t>문서의 구조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문서의 구조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6413" y="910109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메타정보를 정의한 웹 문서 작성하기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413" y="1270148"/>
            <a:ext cx="8352928" cy="32389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메타정보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charset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="UTF-8"&gt;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="author"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="Hong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Seong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Yong"&gt;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="keywords"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="HTML5, CSS3, JavaScript,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JQuery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="description"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="Web Programming"&gt;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meta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http-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equiv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="refresh"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content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="10, http://www.naver.com"&gt;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="http://www.w3.org/"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헤드 태그 내 메타정보에는 웹 문서를 만든 이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검색 시 키워드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문서에 대한 설명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 내 기본 디렉터리 등이 </a:t>
            </a:r>
            <a:b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포함됩니다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문서는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후 저자 카페로 이동합니다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여기를 클릭하면 기본 디렉터리로 설정된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www.w3.org 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사이트로 이동합니다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633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입력 양식 요소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</a:t>
            </a:r>
            <a:r>
              <a:rPr kumimoji="0" lang="ko-KR" altLang="en-US" b="1" dirty="0">
                <a:solidFill>
                  <a:schemeClr val="bg1"/>
                </a:solidFill>
              </a:rPr>
              <a:t>와 입력 양식 요소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61328" y="980728"/>
            <a:ext cx="8640960" cy="3960440"/>
          </a:xfrm>
        </p:spPr>
        <p:txBody>
          <a:bodyPr/>
          <a:lstStyle/>
          <a:p>
            <a:r>
              <a:rPr lang="ko-KR" altLang="en-US" dirty="0"/>
              <a:t>폼 태그</a:t>
            </a:r>
            <a:endParaRPr lang="en-US" altLang="ko-KR" dirty="0"/>
          </a:p>
          <a:p>
            <a:pPr lvl="1"/>
            <a:r>
              <a:rPr lang="ko-KR" altLang="en-US" dirty="0"/>
              <a:t>웹 양식을 만드는 데 사용하는 태그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sz="800" dirty="0"/>
          </a:p>
          <a:p>
            <a:pPr lvl="2"/>
            <a:r>
              <a:rPr lang="en-US" altLang="ko-KR" b="1" dirty="0"/>
              <a:t>action</a:t>
            </a:r>
            <a:r>
              <a:rPr lang="en-US" altLang="ko-KR" dirty="0"/>
              <a:t> : </a:t>
            </a:r>
            <a:r>
              <a:rPr lang="ko-KR" altLang="en-US" dirty="0"/>
              <a:t>사용자가 입력한 데이터를 받아 처리하기 위한 웹 프로그램</a:t>
            </a:r>
            <a:r>
              <a:rPr lang="en-US" altLang="ko-KR" dirty="0"/>
              <a:t>(ASP, PHP, JSP…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페이지 지정</a:t>
            </a:r>
            <a:endParaRPr lang="en-US" altLang="ko-KR" dirty="0"/>
          </a:p>
          <a:p>
            <a:pPr lvl="2"/>
            <a:r>
              <a:rPr lang="en-US" altLang="ko-KR" b="1" dirty="0"/>
              <a:t>method</a:t>
            </a:r>
            <a:r>
              <a:rPr lang="en-US" altLang="ko-KR" dirty="0"/>
              <a:t> : </a:t>
            </a:r>
            <a:r>
              <a:rPr lang="ko-KR" altLang="en-US" dirty="0"/>
              <a:t>웹 서버와 클라이언트 간의 통신 방법 지정</a:t>
            </a:r>
            <a:r>
              <a:rPr lang="en-US" altLang="ko-KR" dirty="0"/>
              <a:t>(GET </a:t>
            </a:r>
            <a:r>
              <a:rPr lang="ko-KR" altLang="en-US" dirty="0"/>
              <a:t>방식</a:t>
            </a:r>
            <a:r>
              <a:rPr lang="en-US" altLang="ko-KR" dirty="0"/>
              <a:t>, POST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b="1" dirty="0"/>
              <a:t>type</a:t>
            </a:r>
            <a:r>
              <a:rPr lang="en-US" altLang="ko-KR" dirty="0"/>
              <a:t> : </a:t>
            </a:r>
            <a:r>
              <a:rPr lang="ko-KR" altLang="en-US" dirty="0"/>
              <a:t>폼의 모양과 기능 결정</a:t>
            </a:r>
            <a:endParaRPr lang="en-US" altLang="ko-KR" dirty="0"/>
          </a:p>
          <a:p>
            <a:pPr lvl="2"/>
            <a:r>
              <a:rPr lang="en-US" altLang="ko-KR" b="1" dirty="0"/>
              <a:t>name</a:t>
            </a:r>
            <a:r>
              <a:rPr lang="en-US" altLang="ko-KR" dirty="0"/>
              <a:t> : </a:t>
            </a:r>
            <a:r>
              <a:rPr lang="ko-KR" altLang="en-US" dirty="0"/>
              <a:t>폼의 이름 결정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94135"/>
            <a:ext cx="7700962" cy="1166813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474946" y="2238732"/>
            <a:ext cx="57606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652120" y="2238732"/>
            <a:ext cx="57606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365153" y="2526764"/>
            <a:ext cx="3600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076411" y="2526764"/>
            <a:ext cx="3600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67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method </a:t>
            </a:r>
            <a:r>
              <a:rPr lang="ko-KR" altLang="en-US" dirty="0"/>
              <a:t>속성에서 사용하는 방식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</a:t>
            </a:r>
            <a:r>
              <a:rPr kumimoji="0" lang="ko-KR" altLang="en-US" b="1" dirty="0">
                <a:solidFill>
                  <a:schemeClr val="bg1"/>
                </a:solidFill>
              </a:rPr>
              <a:t>와 입력 양식 요소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25760" y="980728"/>
            <a:ext cx="8892480" cy="2736304"/>
          </a:xfrm>
        </p:spPr>
        <p:txBody>
          <a:bodyPr/>
          <a:lstStyle/>
          <a:p>
            <a:r>
              <a:rPr lang="en-US" altLang="ko-KR" sz="1800" dirty="0"/>
              <a:t>GET </a:t>
            </a:r>
            <a:r>
              <a:rPr lang="ko-KR" altLang="en-US" sz="1800" dirty="0"/>
              <a:t>방식</a:t>
            </a:r>
            <a:endParaRPr lang="en-US" altLang="ko-KR" sz="1800" dirty="0"/>
          </a:p>
          <a:p>
            <a:pPr lvl="1"/>
            <a:r>
              <a:rPr lang="en-US" altLang="ko-KR" sz="1600"/>
              <a:t>URL </a:t>
            </a:r>
            <a:r>
              <a:rPr lang="ko-KR" altLang="en-US" sz="1600" dirty="0"/>
              <a:t>뒤에 </a:t>
            </a:r>
            <a:r>
              <a:rPr lang="ko-KR" altLang="en-US" sz="1600" dirty="0" err="1"/>
              <a:t>파라미터를</a:t>
            </a:r>
            <a:r>
              <a:rPr lang="ko-KR" altLang="en-US" sz="1600" dirty="0"/>
              <a:t> 붙여서 데이터를 전달하는 방식</a:t>
            </a:r>
            <a:endParaRPr lang="en-US" altLang="ko-KR" sz="1600" dirty="0"/>
          </a:p>
          <a:p>
            <a:pPr lvl="1"/>
            <a:r>
              <a:rPr lang="ko-KR" altLang="en-US" sz="1600" dirty="0"/>
              <a:t>사용자가 보내는 데이터는 이름과 값이 결합된 문자열 </a:t>
            </a:r>
            <a:r>
              <a:rPr lang="ko-KR" altLang="en-US" sz="1600"/>
              <a:t>형태로 전달</a:t>
            </a:r>
            <a:r>
              <a:rPr lang="en-US" altLang="ko-KR" sz="1600"/>
              <a:t>, </a:t>
            </a:r>
            <a:r>
              <a:rPr lang="ko-KR" altLang="en-US" sz="1600"/>
              <a:t>각 이름과 값의 쌍은 ‘</a:t>
            </a:r>
            <a:r>
              <a:rPr lang="en-US" altLang="ko-KR" sz="1600"/>
              <a:t>&amp;’ </a:t>
            </a:r>
            <a:r>
              <a:rPr lang="ko-KR" altLang="en-US" sz="1600"/>
              <a:t>기호로 구분</a:t>
            </a:r>
            <a:endParaRPr lang="en-US" altLang="ko-KR" sz="1600"/>
          </a:p>
          <a:p>
            <a:pPr lvl="1"/>
            <a:r>
              <a:rPr lang="ko-KR" altLang="en-US" sz="1600"/>
              <a:t>서버로 보낼 수 있는 최대 글자수는 </a:t>
            </a:r>
            <a:r>
              <a:rPr lang="en-US" altLang="ko-KR" sz="1600"/>
              <a:t>2,048</a:t>
            </a:r>
            <a:r>
              <a:rPr lang="ko-KR" altLang="en-US" sz="1600"/>
              <a:t>자</a:t>
            </a:r>
            <a:endParaRPr lang="en-US" altLang="ko-KR" sz="1600"/>
          </a:p>
          <a:p>
            <a:pPr lvl="1"/>
            <a:r>
              <a:rPr lang="en-US" altLang="ko-KR" sz="1600"/>
              <a:t>URL</a:t>
            </a:r>
            <a:r>
              <a:rPr lang="ko-KR" altLang="en-US" sz="1600" dirty="0"/>
              <a:t>을 보면 어떤 데이터를 전송하고자 하는지 알 수 있기 때문에 </a:t>
            </a:r>
            <a:r>
              <a:rPr lang="ko-KR" altLang="en-US" sz="1600"/>
              <a:t>보안에 취약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84984"/>
            <a:ext cx="7480935" cy="29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7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method </a:t>
            </a:r>
            <a:r>
              <a:rPr lang="ko-KR" altLang="en-US" dirty="0"/>
              <a:t>속성에서 사용하는 방식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</a:t>
            </a:r>
            <a:r>
              <a:rPr kumimoji="0" lang="ko-KR" altLang="en-US" b="1" dirty="0">
                <a:solidFill>
                  <a:schemeClr val="bg1"/>
                </a:solidFill>
              </a:rPr>
              <a:t>와 입력 양식 요소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25760" y="980728"/>
            <a:ext cx="8892480" cy="2736304"/>
          </a:xfrm>
        </p:spPr>
        <p:txBody>
          <a:bodyPr/>
          <a:lstStyle/>
          <a:p>
            <a:r>
              <a:rPr lang="en-US" altLang="ko-KR"/>
              <a:t>POST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en-US" altLang="ko-KR"/>
              <a:t>HTTP Request </a:t>
            </a:r>
            <a:r>
              <a:rPr lang="ko-KR" altLang="en-US"/>
              <a:t>헤더에 파라미터를 붙여서 데이터를 전송하는 방식</a:t>
            </a:r>
            <a:endParaRPr lang="en-US" altLang="ko-KR" dirty="0"/>
          </a:p>
          <a:p>
            <a:pPr lvl="1"/>
            <a:r>
              <a:rPr lang="ko-KR" altLang="en-US"/>
              <a:t>서버로 보낼 수 있는 글자수 제한 없음</a:t>
            </a:r>
            <a:endParaRPr lang="en-US" altLang="ko-KR"/>
          </a:p>
          <a:p>
            <a:pPr lvl="1"/>
            <a:r>
              <a:rPr lang="en-US" altLang="ko-KR"/>
              <a:t>GET </a:t>
            </a:r>
            <a:r>
              <a:rPr lang="ko-KR" altLang="en-US"/>
              <a:t>방식과 비교하여 보안상 우위에 있음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82" y="2636912"/>
            <a:ext cx="7596336" cy="30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42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비밀번호 입력 양식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입력 양식 태그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ko-KR" altLang="en-US" dirty="0"/>
              <a:t>텍스트 입력 양식</a:t>
            </a:r>
            <a:endParaRPr lang="en-US" altLang="ko-KR" dirty="0"/>
          </a:p>
          <a:p>
            <a:pPr lvl="1"/>
            <a:r>
              <a:rPr lang="ko-KR" altLang="en-US" dirty="0"/>
              <a:t>기본적인 텍스트를 입력할 때 사용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텍스트 입력 양식 만들기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208823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문자 입력 양식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="name"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="10"&gt;&lt;/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학번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="name"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학과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="school"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컴퓨터과학과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933056"/>
            <a:ext cx="2747010" cy="17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3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비밀번호 입력 양식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입력 양식 태그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1044116"/>
          </a:xfrm>
        </p:spPr>
        <p:txBody>
          <a:bodyPr/>
          <a:lstStyle/>
          <a:p>
            <a:r>
              <a:rPr lang="ko-KR" altLang="en-US" dirty="0"/>
              <a:t>비밀번호 입력 양식</a:t>
            </a:r>
            <a:endParaRPr lang="en-US" altLang="ko-KR" dirty="0"/>
          </a:p>
          <a:p>
            <a:pPr lvl="1"/>
            <a:r>
              <a:rPr lang="ko-KR" altLang="en-US"/>
              <a:t>사용자가 </a:t>
            </a:r>
            <a:r>
              <a:rPr lang="ko-KR" altLang="en-US" dirty="0"/>
              <a:t>입력한 </a:t>
            </a:r>
            <a:r>
              <a:rPr lang="ko-KR" altLang="en-US"/>
              <a:t>문자를 보이지 않게 ‘〮〮〮</a:t>
            </a:r>
            <a:r>
              <a:rPr lang="en-US" altLang="ko-KR"/>
              <a:t>’</a:t>
            </a:r>
            <a:r>
              <a:rPr lang="ko-KR" altLang="en-US"/>
              <a:t>으로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51086" y="198884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비밀번호 입력 양식 만들기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86" y="2348880"/>
            <a:ext cx="8352928" cy="190821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회원 인증 입력 양식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 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="ID"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="15"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required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PW 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="password"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="psw"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="15"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placeholder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비밀번호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required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7" y="4437112"/>
            <a:ext cx="6839439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74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텍스트 공간 입력</a:t>
            </a:r>
            <a:r>
              <a:rPr lang="en-US" altLang="ko-KR" dirty="0"/>
              <a:t>/</a:t>
            </a:r>
            <a:r>
              <a:rPr lang="ko-KR" altLang="en-US" dirty="0" err="1"/>
              <a:t>필드셋</a:t>
            </a:r>
            <a:r>
              <a:rPr lang="ko-KR" altLang="en-US" dirty="0"/>
              <a:t> 양식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입력 양식 태그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ko-KR" altLang="en-US"/>
              <a:t>텍스트 공간</a:t>
            </a:r>
            <a:r>
              <a:rPr lang="en-US" altLang="ko-KR"/>
              <a:t> </a:t>
            </a:r>
            <a:r>
              <a:rPr lang="ko-KR" altLang="en-US" dirty="0"/>
              <a:t>입력 양식</a:t>
            </a:r>
            <a:endParaRPr lang="en-US" altLang="ko-KR" dirty="0"/>
          </a:p>
          <a:p>
            <a:pPr lvl="1"/>
            <a:r>
              <a:rPr lang="ko-KR" altLang="en-US" dirty="0"/>
              <a:t>텍스트를 여러 줄에 걸쳐 </a:t>
            </a:r>
            <a:r>
              <a:rPr lang="ko-KR" altLang="en-US"/>
              <a:t>자유롭게 입력 가능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텍스트 공간 입력 양식 만들기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18722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공간 입력 양식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textarea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="5"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="50"&gt;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텍스트를 작성하는 공간입니다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textarea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76" y="3633678"/>
            <a:ext cx="3899972" cy="18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텍스트 공간 입력</a:t>
            </a:r>
            <a:r>
              <a:rPr lang="en-US" altLang="ko-KR" dirty="0"/>
              <a:t>/</a:t>
            </a:r>
            <a:r>
              <a:rPr lang="ko-KR" altLang="en-US" dirty="0" err="1"/>
              <a:t>필드셋</a:t>
            </a:r>
            <a:r>
              <a:rPr lang="ko-KR" altLang="en-US" dirty="0"/>
              <a:t> 양식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입력 양식 태그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fieldset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입력 폼이 여러 개 있을 때</a:t>
            </a:r>
            <a:r>
              <a:rPr lang="en-US" altLang="ko-KR" dirty="0"/>
              <a:t>, </a:t>
            </a:r>
            <a:r>
              <a:rPr lang="ko-KR" altLang="en-US" dirty="0"/>
              <a:t>경계선을 그려서 하나의 그룹으로 만들 때 사용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5-8 </a:t>
            </a:r>
            <a:r>
              <a:rPr lang="ko-KR" altLang="en-US" sz="1100" dirty="0">
                <a:solidFill>
                  <a:schemeClr val="tx1"/>
                </a:solidFill>
              </a:rPr>
              <a:t>입력 폼 그룹으로 묶기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ch05/08_fieldset.html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208823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fieldset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legend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개인 정보 입력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legend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="name"&gt;&lt;/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학교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="school"&gt;&lt;/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fieldset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32" y="3933056"/>
            <a:ext cx="55173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45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라디오</a:t>
            </a:r>
            <a:r>
              <a:rPr lang="en-US" altLang="ko-KR" dirty="0"/>
              <a:t>/</a:t>
            </a:r>
            <a:r>
              <a:rPr lang="ko-KR" altLang="en-US" dirty="0"/>
              <a:t>체크박스</a:t>
            </a:r>
            <a:r>
              <a:rPr lang="en-US" altLang="ko-KR" dirty="0"/>
              <a:t>/</a:t>
            </a:r>
            <a:r>
              <a:rPr lang="ko-KR" altLang="en-US" dirty="0"/>
              <a:t>버튼 양식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</a:t>
            </a:r>
            <a:r>
              <a:rPr kumimoji="0" lang="ko-KR" altLang="en-US" b="1" dirty="0">
                <a:solidFill>
                  <a:schemeClr val="bg1"/>
                </a:solidFill>
              </a:rPr>
              <a:t>입력 양식 태그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ko-KR" altLang="en-US"/>
              <a:t>라디오 입력 </a:t>
            </a:r>
            <a:r>
              <a:rPr lang="ko-KR" altLang="en-US" dirty="0"/>
              <a:t>양식</a:t>
            </a:r>
            <a:endParaRPr lang="en-US" altLang="ko-KR" dirty="0"/>
          </a:p>
          <a:p>
            <a:pPr lvl="1"/>
            <a:r>
              <a:rPr lang="ko-KR" altLang="en-US"/>
              <a:t>여러 </a:t>
            </a:r>
            <a:r>
              <a:rPr lang="ko-KR" altLang="en-US" dirty="0"/>
              <a:t>항목 중 하나만 선택할 때 사용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라디오 양식 만들기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295232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당신의 성별은 무엇입니까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="radio"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="sex"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="male"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checked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남자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="radio"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="sex"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="female"&gt;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여자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당신은 몇 학년입니까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="radio"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="year"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checked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학년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="radio"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="year"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학년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="radio"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="year"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학년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="radio"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="year"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="4"&gt;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학년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365104"/>
            <a:ext cx="359322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2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라디오</a:t>
            </a:r>
            <a:r>
              <a:rPr lang="en-US" altLang="ko-KR" dirty="0"/>
              <a:t>/</a:t>
            </a:r>
            <a:r>
              <a:rPr lang="ko-KR" altLang="en-US" dirty="0"/>
              <a:t>체크박스</a:t>
            </a:r>
            <a:r>
              <a:rPr lang="en-US" altLang="ko-KR" dirty="0"/>
              <a:t>/</a:t>
            </a:r>
            <a:r>
              <a:rPr lang="ko-KR" altLang="en-US" dirty="0"/>
              <a:t>버튼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98709" y="1138766"/>
            <a:ext cx="8133731" cy="864096"/>
          </a:xfrm>
        </p:spPr>
        <p:txBody>
          <a:bodyPr/>
          <a:lstStyle/>
          <a:p>
            <a:r>
              <a:rPr lang="ko-KR" altLang="en-US" dirty="0"/>
              <a:t>체크박스</a:t>
            </a:r>
            <a:r>
              <a:rPr lang="en-US" altLang="ko-KR" dirty="0"/>
              <a:t> </a:t>
            </a:r>
            <a:r>
              <a:rPr lang="ko-KR" altLang="en-US" dirty="0"/>
              <a:t>양식</a:t>
            </a:r>
            <a:endParaRPr lang="en-US" altLang="ko-KR" dirty="0"/>
          </a:p>
          <a:p>
            <a:pPr lvl="1"/>
            <a:r>
              <a:rPr lang="ko-KR" altLang="en-US" dirty="0"/>
              <a:t>동시에 여러 항목을 선택할 때 사용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23528" y="213285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체크박스 양식 만들기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2492896"/>
            <a:ext cx="8352928" cy="223224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관심을 가지고 있는 학습 주제는 무엇입니까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="checkbox"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="subject"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="HTML5"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checked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="checkbox"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="subject"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="CSS3"&gt;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CSS3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="checkbox"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="subject"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="Javascript"&gt;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Javascript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="checkbox"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="subject"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="Jquery"&gt;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Jquery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97" y="3789040"/>
            <a:ext cx="487606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4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라디오</a:t>
            </a:r>
            <a:r>
              <a:rPr lang="en-US" altLang="ko-KR" dirty="0"/>
              <a:t>/</a:t>
            </a:r>
            <a:r>
              <a:rPr lang="ko-KR" altLang="en-US" dirty="0"/>
              <a:t>체크박스</a:t>
            </a:r>
            <a:r>
              <a:rPr lang="en-US" altLang="ko-KR" dirty="0"/>
              <a:t>/</a:t>
            </a:r>
            <a:r>
              <a:rPr lang="ko-KR" altLang="en-US" dirty="0"/>
              <a:t>버튼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51086" y="980728"/>
            <a:ext cx="8640960" cy="864096"/>
          </a:xfrm>
        </p:spPr>
        <p:txBody>
          <a:bodyPr/>
          <a:lstStyle/>
          <a:p>
            <a:r>
              <a:rPr lang="ko-KR" altLang="en-US" dirty="0"/>
              <a:t>버튼</a:t>
            </a:r>
            <a:r>
              <a:rPr lang="en-US" altLang="ko-KR" dirty="0"/>
              <a:t> </a:t>
            </a:r>
            <a:r>
              <a:rPr lang="ko-KR" altLang="en-US" dirty="0"/>
              <a:t>양식</a:t>
            </a:r>
            <a:endParaRPr lang="en-US" altLang="ko-KR" dirty="0"/>
          </a:p>
          <a:p>
            <a:pPr lvl="1"/>
            <a:r>
              <a:rPr lang="en-US" altLang="ko-KR" dirty="0"/>
              <a:t>&lt;button&gt; </a:t>
            </a:r>
            <a:r>
              <a:rPr lang="ko-KR" altLang="en-US" dirty="0"/>
              <a:t>태그 혹은 </a:t>
            </a:r>
            <a:r>
              <a:rPr lang="en-US" altLang="ko-KR" dirty="0"/>
              <a:t>&lt;input&gt; </a:t>
            </a:r>
            <a:r>
              <a:rPr lang="ko-KR" altLang="en-US" dirty="0"/>
              <a:t>태그를 사용하여 정의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버튼 양식 만들기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18722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Button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태그 사용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button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="button"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onclick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alert(</a:t>
            </a:r>
            <a:r>
              <a:rPr lang="en-US" altLang="ko-KR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r>
              <a:rPr lang="en-US" altLang="ko-KR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 </a:t>
            </a:r>
            <a:r>
              <a:rPr lang="ko-KR" altLang="en-US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</a:t>
            </a:r>
            <a:r>
              <a:rPr lang="en-US" altLang="ko-KR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button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태그 사용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="button"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onclick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alert(</a:t>
            </a:r>
            <a:r>
              <a:rPr lang="en-US" altLang="ko-KR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r>
              <a:rPr lang="en-US" altLang="ko-KR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-2 </a:t>
            </a:r>
            <a:r>
              <a:rPr lang="ko-KR" altLang="en-US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</a:t>
            </a:r>
            <a:r>
              <a:rPr lang="en-US" altLang="ko-KR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-2"&gt;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Image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버튼 사용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button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="button"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onclick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alert(</a:t>
            </a:r>
            <a:r>
              <a:rPr lang="en-US" altLang="ko-KR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r>
              <a:rPr lang="en-US" altLang="ko-KR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-3 </a:t>
            </a:r>
            <a:r>
              <a:rPr lang="ko-KR" altLang="en-US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</a:t>
            </a:r>
            <a:r>
              <a:rPr lang="en-US" altLang="ko-KR" sz="11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="button.jpg"&gt;&lt;/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button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717032"/>
            <a:ext cx="2029197" cy="25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3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HTML5 </a:t>
            </a:r>
            <a:r>
              <a:rPr lang="ko-KR" altLang="en-US" dirty="0"/>
              <a:t>문서의 구조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01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문서의 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6" y="1204889"/>
            <a:ext cx="8315044" cy="43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09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선택 목록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ko-KR" altLang="en-US"/>
              <a:t>선택 목록</a:t>
            </a:r>
            <a:endParaRPr lang="en-US" altLang="ko-KR" dirty="0"/>
          </a:p>
          <a:p>
            <a:pPr lvl="1"/>
            <a:r>
              <a:rPr lang="ko-KR" altLang="en-US" dirty="0"/>
              <a:t>펼침 목록에서 한 가지만 선택할 수 있도록 지원하는 양식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선택 목록 양식 만들기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259228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관심 있는 학습 주제 한 가지를 선택하세요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="subjects"&gt;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Javascript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="4"&gt;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Jquery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329100"/>
            <a:ext cx="428353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8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선택 목록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ko-KR" altLang="en-US" dirty="0"/>
              <a:t>다중 선택</a:t>
            </a:r>
            <a:endParaRPr lang="en-US" altLang="ko-KR" dirty="0"/>
          </a:p>
          <a:p>
            <a:pPr lvl="1"/>
            <a:r>
              <a:rPr lang="en-US" altLang="ko-KR"/>
              <a:t>Multiple </a:t>
            </a:r>
            <a:r>
              <a:rPr lang="ko-KR" altLang="en-US"/>
              <a:t>속성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51086" y="1844824"/>
            <a:ext cx="8352928" cy="259228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관심 있는 학습 주제를 모두 선택하세요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="subjects"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="4"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multiple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="2"&gt;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="3"&gt;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Javascript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</a:p>
          <a:p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="4"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Jquery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18961" y="1844824"/>
            <a:ext cx="1585053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</a:rPr>
              <a:t>ch05/12_select2.html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46" y="3888640"/>
            <a:ext cx="4550728" cy="19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6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선택 목록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95536" y="972524"/>
            <a:ext cx="8640960" cy="864096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optgroup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여러 항목을 그룹으로 묶을 수 있음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818545"/>
            <a:ext cx="8352928" cy="489654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그룹별 선택 항목을 제공합니다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전공 분야를 선택하세요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="major"&gt;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optgroup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="computer"&gt;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Software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Robot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optgroup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optgroup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="language"&gt;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selected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Korea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English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China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Germany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optgroup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optgroup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="business"&gt;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Education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Communication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Marketing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optgroup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다시선택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18961" y="1628800"/>
            <a:ext cx="1585053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</a:rPr>
              <a:t>ch05/12_select3.html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996952"/>
            <a:ext cx="4316748" cy="33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79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선택 목록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텍스트 입력 시 </a:t>
            </a:r>
            <a:r>
              <a:rPr lang="ko-KR" altLang="en-US"/>
              <a:t>자동완성 기능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51086" y="1844824"/>
            <a:ext cx="8352928" cy="324036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선택사항을 직접 입력하세요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전공 분야를 입력하세요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majorlist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="major"&gt;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datalist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majorlist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="Software"&gt;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소프트웨어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="Robot"&gt;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로봇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="System"&gt;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시스템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="Service"&gt;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서비스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="Education"&gt;</a:t>
            </a:r>
            <a:r>
              <a:rPr lang="ko-KR" altLang="en-US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교육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option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datalist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완료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label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18961" y="1844824"/>
            <a:ext cx="1585053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</a:rPr>
              <a:t>ch05/12_select4.html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437112"/>
            <a:ext cx="4907143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08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날짜와 시간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en-US" altLang="ko-KR" dirty="0"/>
              <a:t>&lt;input type=“date”&gt; </a:t>
            </a:r>
            <a:r>
              <a:rPr lang="ko-KR" altLang="en-US" dirty="0"/>
              <a:t>입력 폼</a:t>
            </a:r>
            <a:endParaRPr lang="en-US" altLang="ko-KR" dirty="0"/>
          </a:p>
          <a:p>
            <a:pPr lvl="1"/>
            <a:r>
              <a:rPr lang="ko-KR" altLang="en-US" dirty="0"/>
              <a:t>년</a:t>
            </a:r>
            <a:r>
              <a:rPr lang="en-US" altLang="ko-KR" dirty="0"/>
              <a:t>-</a:t>
            </a:r>
            <a:r>
              <a:rPr lang="ko-KR" altLang="en-US" dirty="0"/>
              <a:t>월</a:t>
            </a:r>
            <a:r>
              <a:rPr lang="en-US" altLang="ko-KR" dirty="0"/>
              <a:t>-</a:t>
            </a:r>
            <a:r>
              <a:rPr lang="ko-KR" altLang="en-US" dirty="0"/>
              <a:t>일 단위로 </a:t>
            </a:r>
            <a:r>
              <a:rPr lang="ko-KR" altLang="en-US"/>
              <a:t>원하는 날짜 입력할 수 있음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51086" y="1844824"/>
            <a:ext cx="8352928" cy="252028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오늘 날짜 입력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Today 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="date"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="today"&gt;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프로젝트 수행 기간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From 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="date"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="from"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="2016-03-01"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="2016-12-31"&gt;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To 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="date"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="to"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="2018-03-01"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="2018-06-30"&gt;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날짜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시간 양식 만들기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12" y="3814856"/>
            <a:ext cx="3790920" cy="26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8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날짜와 시간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7"/>
            <a:ext cx="8640960" cy="1094671"/>
          </a:xfrm>
        </p:spPr>
        <p:txBody>
          <a:bodyPr/>
          <a:lstStyle/>
          <a:p>
            <a:r>
              <a:rPr lang="en-US" altLang="ko-KR" dirty="0"/>
              <a:t>type </a:t>
            </a:r>
            <a:r>
              <a:rPr lang="ko-KR" altLang="en-US" dirty="0"/>
              <a:t>속성값</a:t>
            </a:r>
            <a:endParaRPr lang="en-US" altLang="ko-KR" dirty="0"/>
          </a:p>
          <a:p>
            <a:pPr lvl="1"/>
            <a:r>
              <a:rPr lang="en-US" altLang="ko-KR"/>
              <a:t>month : </a:t>
            </a:r>
            <a:r>
              <a:rPr lang="ko-KR" altLang="en-US"/>
              <a:t>년</a:t>
            </a:r>
            <a:r>
              <a:rPr lang="en-US" altLang="ko-KR"/>
              <a:t>-</a:t>
            </a:r>
            <a:r>
              <a:rPr lang="ko-KR" altLang="en-US"/>
              <a:t>월 단위로 날짜 입력</a:t>
            </a:r>
            <a:r>
              <a:rPr lang="en-US" altLang="ko-KR"/>
              <a:t>      </a:t>
            </a:r>
          </a:p>
          <a:p>
            <a:pPr lvl="1"/>
            <a:r>
              <a:rPr lang="en-US" altLang="ko-KR"/>
              <a:t>week : </a:t>
            </a:r>
            <a:r>
              <a:rPr lang="ko-KR" altLang="en-US"/>
              <a:t>년</a:t>
            </a:r>
            <a:r>
              <a:rPr lang="en-US" altLang="ko-KR"/>
              <a:t>-</a:t>
            </a:r>
            <a:r>
              <a:rPr lang="ko-KR" altLang="en-US"/>
              <a:t>주 단위로 날짜 입력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51086" y="2265132"/>
            <a:ext cx="8352928" cy="208823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생일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생일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="month"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="birth"&gt;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주간 계획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주간 계획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="week"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="weekeend"&gt;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41059" y="2265132"/>
            <a:ext cx="1462955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</a:rPr>
              <a:t>ch05/13_date2.html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068960"/>
            <a:ext cx="3744416" cy="321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86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날짜와 시간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en-US" altLang="ko-KR" dirty="0"/>
              <a:t>type </a:t>
            </a:r>
            <a:r>
              <a:rPr lang="ko-KR" altLang="en-US" dirty="0"/>
              <a:t>속성값</a:t>
            </a:r>
            <a:endParaRPr lang="en-US" altLang="ko-KR" dirty="0"/>
          </a:p>
          <a:p>
            <a:pPr lvl="1"/>
            <a:r>
              <a:rPr lang="en-US" altLang="ko-KR"/>
              <a:t>time : </a:t>
            </a:r>
            <a:r>
              <a:rPr lang="ko-KR" altLang="en-US"/>
              <a:t>시간만 입력</a:t>
            </a:r>
            <a:endParaRPr lang="en-US" altLang="ko-KR"/>
          </a:p>
          <a:p>
            <a:pPr lvl="1"/>
            <a:r>
              <a:rPr lang="en-US" altLang="ko-KR"/>
              <a:t>datetime : </a:t>
            </a:r>
            <a:r>
              <a:rPr lang="ko-KR" altLang="en-US"/>
              <a:t>년</a:t>
            </a:r>
            <a:r>
              <a:rPr lang="en-US" altLang="ko-KR"/>
              <a:t>-</a:t>
            </a:r>
            <a:r>
              <a:rPr lang="ko-KR" altLang="en-US"/>
              <a:t>월</a:t>
            </a:r>
            <a:r>
              <a:rPr lang="en-US" altLang="ko-KR"/>
              <a:t>-</a:t>
            </a:r>
            <a:r>
              <a:rPr lang="ko-KR" altLang="en-US"/>
              <a:t>일</a:t>
            </a:r>
            <a:r>
              <a:rPr lang="en-US" altLang="ko-KR"/>
              <a:t>-</a:t>
            </a:r>
            <a:r>
              <a:rPr lang="ko-KR" altLang="en-US"/>
              <a:t>시간 단위로 입력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51086" y="2348880"/>
            <a:ext cx="8352928" cy="216024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시간 입력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Time 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="time"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="Now"&gt;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생일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년도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일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시간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Birthday 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="datetime-local"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="bdaytime"&gt;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41059" y="2348880"/>
            <a:ext cx="1462955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</a:rPr>
              <a:t>ch05/13_time.html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789040"/>
            <a:ext cx="337500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45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색상 선택</a:t>
            </a:r>
            <a:r>
              <a:rPr lang="en-US" altLang="ko-KR" dirty="0"/>
              <a:t>/ </a:t>
            </a:r>
            <a:r>
              <a:rPr lang="ko-KR" altLang="en-US" dirty="0"/>
              <a:t>숫자 입력</a:t>
            </a:r>
            <a:r>
              <a:rPr lang="en-US" altLang="ko-KR" dirty="0"/>
              <a:t>/ </a:t>
            </a:r>
            <a:r>
              <a:rPr lang="ko-KR" altLang="en-US" dirty="0"/>
              <a:t>범위 지정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en-US" altLang="ko-KR" dirty="0"/>
              <a:t>&lt;input type=“color”&gt; </a:t>
            </a:r>
            <a:r>
              <a:rPr lang="ko-KR" altLang="en-US" dirty="0"/>
              <a:t>입력 폼</a:t>
            </a:r>
            <a:endParaRPr lang="en-US" altLang="ko-KR" dirty="0"/>
          </a:p>
          <a:p>
            <a:pPr lvl="1"/>
            <a:r>
              <a:rPr lang="ko-KR" altLang="en-US" dirty="0"/>
              <a:t>색상 칩에서 원하는 색상을 선택할 수 있음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17281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원하는 색상을 선택하세요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="color"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="color_value"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="#0000ff"&gt;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선택완료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다시선택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5-14 </a:t>
            </a:r>
            <a:r>
              <a:rPr lang="ko-KR" altLang="en-US" sz="1100" dirty="0">
                <a:solidFill>
                  <a:schemeClr val="tx1"/>
                </a:solidFill>
              </a:rPr>
              <a:t>색상 선택 양식 만들기    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05/14_color.html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73016"/>
            <a:ext cx="613785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94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색상 선택</a:t>
            </a:r>
            <a:r>
              <a:rPr lang="en-US" altLang="ko-KR" dirty="0"/>
              <a:t>/ </a:t>
            </a:r>
            <a:r>
              <a:rPr lang="ko-KR" altLang="en-US" dirty="0"/>
              <a:t>숫자 입력</a:t>
            </a:r>
            <a:r>
              <a:rPr lang="en-US" altLang="ko-KR" dirty="0"/>
              <a:t>/ </a:t>
            </a:r>
            <a:r>
              <a:rPr lang="ko-KR" altLang="en-US" dirty="0"/>
              <a:t>범위 지정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en-US" altLang="ko-KR" dirty="0"/>
              <a:t>&lt;input type=“number”&gt; </a:t>
            </a:r>
            <a:r>
              <a:rPr lang="ko-KR" altLang="en-US" dirty="0"/>
              <a:t>입력 폼</a:t>
            </a:r>
            <a:endParaRPr lang="en-US" altLang="ko-KR" dirty="0"/>
          </a:p>
          <a:p>
            <a:pPr lvl="1"/>
            <a:r>
              <a:rPr lang="ko-KR" altLang="en-US" dirty="0"/>
              <a:t>숫자를 입력할 수 있음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16561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나이를 입력하세요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="number"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="count"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="130"&gt;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완료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초기화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5-15 </a:t>
            </a:r>
            <a:r>
              <a:rPr lang="ko-KR" altLang="en-US" sz="1100" dirty="0">
                <a:solidFill>
                  <a:schemeClr val="tx1"/>
                </a:solidFill>
              </a:rPr>
              <a:t>숫자 입력 양식 만들기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ch05/15_number.html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573016"/>
            <a:ext cx="2952328" cy="17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45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색상 선택</a:t>
            </a:r>
            <a:r>
              <a:rPr lang="en-US" altLang="ko-KR" dirty="0"/>
              <a:t>/ </a:t>
            </a:r>
            <a:r>
              <a:rPr lang="ko-KR" altLang="en-US" dirty="0"/>
              <a:t>숫자 입력</a:t>
            </a:r>
            <a:r>
              <a:rPr lang="en-US" altLang="ko-KR" dirty="0"/>
              <a:t>/ </a:t>
            </a:r>
            <a:r>
              <a:rPr lang="ko-KR" altLang="en-US" dirty="0"/>
              <a:t>범위 지정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864096"/>
          </a:xfrm>
        </p:spPr>
        <p:txBody>
          <a:bodyPr/>
          <a:lstStyle/>
          <a:p>
            <a:r>
              <a:rPr lang="en-US" altLang="ko-KR" dirty="0"/>
              <a:t>&lt;input type=“range”&gt; </a:t>
            </a:r>
            <a:r>
              <a:rPr lang="ko-KR" altLang="en-US" dirty="0"/>
              <a:t>폼</a:t>
            </a:r>
            <a:endParaRPr lang="en-US" altLang="ko-KR" dirty="0"/>
          </a:p>
          <a:p>
            <a:pPr lvl="1"/>
            <a:r>
              <a:rPr lang="ko-KR" altLang="en-US"/>
              <a:t>특정 범위의 숫자를 선택할 때 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18002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0~100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범위에서 원하는 지점을 선택하세요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="range"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="point"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="100"&gt;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완료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초기화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5-16 </a:t>
            </a:r>
            <a:r>
              <a:rPr lang="ko-KR" altLang="en-US" sz="1100" dirty="0">
                <a:solidFill>
                  <a:schemeClr val="tx1"/>
                </a:solidFill>
              </a:rPr>
              <a:t>범위 지정 양식 만들기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ch05/16_range.html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4" y="3641352"/>
            <a:ext cx="3920664" cy="14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5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04056"/>
          </a:xfrm>
        </p:spPr>
        <p:txBody>
          <a:bodyPr/>
          <a:lstStyle/>
          <a:p>
            <a:r>
              <a:rPr lang="ko-KR" altLang="en-US" dirty="0"/>
              <a:t>태그 이름은 대소문자를 </a:t>
            </a:r>
            <a:r>
              <a:rPr lang="ko-KR" altLang="en-US"/>
              <a:t>구분하지 않음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1. HTML5 </a:t>
            </a:r>
            <a:r>
              <a:rPr lang="ko-KR" altLang="en-US"/>
              <a:t>문서의 작성 </a:t>
            </a:r>
            <a:r>
              <a:rPr lang="ko-KR" altLang="en-US" dirty="0"/>
              <a:t>규칙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HTML5 </a:t>
            </a:r>
            <a:r>
              <a:rPr kumimoji="0" lang="ko-KR" altLang="en-US" b="1">
                <a:solidFill>
                  <a:schemeClr val="bg1"/>
                </a:solidFill>
              </a:rPr>
              <a:t>문서의 작성 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6413" y="155679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대소문자 구분 여부 확인하기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413" y="1916832"/>
            <a:ext cx="8352928" cy="15121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문서는 소문자로 작성할 것을 권장합니다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413" y="3501008"/>
            <a:ext cx="8352928" cy="15121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문서는 소문자로 작성할 것을 권장합니다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3" y="5157192"/>
            <a:ext cx="5044604" cy="13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967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 </a:t>
            </a:r>
            <a:r>
              <a:rPr lang="ko-KR" altLang="en-US" dirty="0" err="1"/>
              <a:t>이메일</a:t>
            </a:r>
            <a:r>
              <a:rPr lang="en-US" altLang="ko-KR" dirty="0"/>
              <a:t>/URL/</a:t>
            </a:r>
            <a:r>
              <a:rPr lang="ko-KR" altLang="en-US" dirty="0" err="1"/>
              <a:t>검색어</a:t>
            </a:r>
            <a:r>
              <a:rPr lang="ko-KR" altLang="en-US" dirty="0"/>
              <a:t> 입력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1044116"/>
          </a:xfrm>
        </p:spPr>
        <p:txBody>
          <a:bodyPr/>
          <a:lstStyle/>
          <a:p>
            <a:r>
              <a:rPr lang="ko-KR" altLang="en-US" dirty="0" err="1"/>
              <a:t>이메일</a:t>
            </a:r>
            <a:r>
              <a:rPr lang="ko-KR" altLang="en-US" dirty="0"/>
              <a:t> 입력 양식</a:t>
            </a:r>
            <a:endParaRPr lang="en-US" altLang="ko-KR" dirty="0"/>
          </a:p>
          <a:p>
            <a:pPr lvl="1"/>
            <a:r>
              <a:rPr lang="ko-KR" altLang="en-US" dirty="0"/>
              <a:t>텍스트 상자와 외형은 같지만 </a:t>
            </a:r>
            <a:r>
              <a:rPr lang="ko-KR" altLang="en-US" dirty="0" err="1"/>
              <a:t>이메일</a:t>
            </a:r>
            <a:r>
              <a:rPr lang="ko-KR" altLang="en-US" dirty="0"/>
              <a:t> 형식에 맞게 정확하게 작성하지 않으면 경고 메시지가 나타남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51086" y="2618270"/>
            <a:ext cx="8352928" cy="176767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이메일을 정확하게 입력하세요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이메일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="email"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="myemail"&gt;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1086" y="2261703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5-17 </a:t>
            </a:r>
            <a:r>
              <a:rPr lang="ko-KR" altLang="en-US" sz="1100" dirty="0" err="1">
                <a:solidFill>
                  <a:schemeClr val="tx1"/>
                </a:solidFill>
              </a:rPr>
              <a:t>이메일</a:t>
            </a:r>
            <a:r>
              <a:rPr lang="ko-KR" altLang="en-US" sz="1100" dirty="0">
                <a:solidFill>
                  <a:schemeClr val="tx1"/>
                </a:solidFill>
              </a:rPr>
              <a:t> 입력 양식 만들기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ch05/17_email.html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989895"/>
            <a:ext cx="4452612" cy="1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01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 </a:t>
            </a:r>
            <a:r>
              <a:rPr lang="ko-KR" altLang="en-US" dirty="0" err="1"/>
              <a:t>이메일</a:t>
            </a:r>
            <a:r>
              <a:rPr lang="en-US" altLang="ko-KR" dirty="0"/>
              <a:t>/URL/</a:t>
            </a:r>
            <a:r>
              <a:rPr lang="ko-KR" altLang="en-US" dirty="0" err="1"/>
              <a:t>검색어</a:t>
            </a:r>
            <a:r>
              <a:rPr lang="ko-KR" altLang="en-US" dirty="0"/>
              <a:t> 입력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1044116"/>
          </a:xfrm>
        </p:spPr>
        <p:txBody>
          <a:bodyPr/>
          <a:lstStyle/>
          <a:p>
            <a:r>
              <a:rPr lang="en-US" altLang="ko-KR" dirty="0"/>
              <a:t>URL </a:t>
            </a:r>
            <a:r>
              <a:rPr lang="ko-KR" altLang="en-US" dirty="0"/>
              <a:t>입력 양식</a:t>
            </a:r>
            <a:endParaRPr lang="en-US" altLang="ko-KR" dirty="0"/>
          </a:p>
          <a:p>
            <a:pPr lvl="1"/>
            <a:r>
              <a:rPr lang="ko-KR" altLang="en-US" dirty="0"/>
              <a:t>입력한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</a:t>
            </a:r>
            <a:r>
              <a:rPr lang="ko-KR" altLang="en-US" dirty="0"/>
              <a:t>로 시작하지 않는 등 형식에 맞지 않는다면 새로 입력하라는 메시지가 나타남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1086" y="2558838"/>
            <a:ext cx="8352928" cy="176767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홈페이지 주소를 입력하세요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홈페이지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="url"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="myhome"&gt;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1086" y="2202271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5-18 </a:t>
            </a:r>
            <a:r>
              <a:rPr lang="en-US" altLang="ko-KR" sz="1100" dirty="0">
                <a:solidFill>
                  <a:schemeClr val="tx1"/>
                </a:solidFill>
              </a:rPr>
              <a:t>URL </a:t>
            </a:r>
            <a:r>
              <a:rPr lang="ko-KR" altLang="en-US" sz="1100" dirty="0">
                <a:solidFill>
                  <a:schemeClr val="tx1"/>
                </a:solidFill>
              </a:rPr>
              <a:t>입력 양식 만들기    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ch05/18_url.html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074479"/>
            <a:ext cx="485042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 </a:t>
            </a:r>
            <a:r>
              <a:rPr lang="ko-KR" altLang="en-US" dirty="0" err="1"/>
              <a:t>이메일</a:t>
            </a:r>
            <a:r>
              <a:rPr lang="en-US" altLang="ko-KR" dirty="0"/>
              <a:t>/URL/</a:t>
            </a:r>
            <a:r>
              <a:rPr lang="ko-KR" altLang="en-US" dirty="0" err="1"/>
              <a:t>검색어</a:t>
            </a:r>
            <a:r>
              <a:rPr lang="ko-KR" altLang="en-US" dirty="0"/>
              <a:t> 입력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792088"/>
          </a:xfrm>
        </p:spPr>
        <p:txBody>
          <a:bodyPr/>
          <a:lstStyle/>
          <a:p>
            <a:r>
              <a:rPr lang="ko-KR" altLang="en-US" dirty="0"/>
              <a:t>검색 양식</a:t>
            </a:r>
            <a:endParaRPr lang="en-US" altLang="ko-KR" dirty="0"/>
          </a:p>
          <a:p>
            <a:pPr lvl="1"/>
            <a:r>
              <a:rPr lang="ko-KR" altLang="en-US" dirty="0" err="1"/>
              <a:t>검색어를</a:t>
            </a:r>
            <a:r>
              <a:rPr lang="ko-KR" altLang="en-US" dirty="0"/>
              <a:t> 입력할 때 사용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1086" y="2204864"/>
            <a:ext cx="8352928" cy="18002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검색어를 입력하세요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구글검색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="search"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="googlesearch"&gt;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1086" y="184482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5-19 </a:t>
            </a:r>
            <a:r>
              <a:rPr lang="ko-KR" altLang="en-US" sz="1100" dirty="0" err="1">
                <a:solidFill>
                  <a:schemeClr val="tx1"/>
                </a:solidFill>
              </a:rPr>
              <a:t>검색어</a:t>
            </a:r>
            <a:r>
              <a:rPr lang="ko-KR" altLang="en-US" sz="1100" dirty="0">
                <a:solidFill>
                  <a:schemeClr val="tx1"/>
                </a:solidFill>
              </a:rPr>
              <a:t> 입력 양식 만들기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ch05/19_search.html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789040"/>
            <a:ext cx="4923752" cy="14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194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막대 그래프 양식</a:t>
            </a: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2160240"/>
          </a:xfrm>
        </p:spPr>
        <p:txBody>
          <a:bodyPr/>
          <a:lstStyle/>
          <a:p>
            <a:r>
              <a:rPr lang="en-US" altLang="ko-KR" dirty="0"/>
              <a:t>&lt;meter&gt;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지정된 값을 표현하기 위해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&lt;progress&gt;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다운로드 상태 표시 같이 현재 </a:t>
            </a:r>
            <a:r>
              <a:rPr lang="ko-KR" altLang="en-US" dirty="0" err="1"/>
              <a:t>진행율이</a:t>
            </a:r>
            <a:r>
              <a:rPr lang="ko-KR" altLang="en-US" dirty="0"/>
              <a:t> 어떻게 되고 있는지를 나타낼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8" y="3717033"/>
            <a:ext cx="8141023" cy="23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8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막대 그래프 양식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3528" y="1340768"/>
            <a:ext cx="8352928" cy="23042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학습량 그래프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홍민성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="100"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optimum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="50"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="60"&gt;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 out of 100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meter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송지효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="0.3"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hign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="0.5"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="0.22"&gt;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22%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meter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이민정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meter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low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="0.25"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high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="0.75"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optimum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="0.8"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="0.2"&gt;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20%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meter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작업 진행율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초기 작업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progress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="22"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="100"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진행율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22%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progress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중간 작업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progress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="0.77"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77%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progress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다음 작업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progress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="0.98"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98%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progress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528" y="98072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막대 그래프 양식 만들기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429000"/>
            <a:ext cx="3673650" cy="26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939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입력 양식의 주요 속성</a:t>
            </a:r>
          </a:p>
        </p:txBody>
      </p:sp>
      <p:sp>
        <p:nvSpPr>
          <p:cNvPr id="9" name="내용 개체 틀 1"/>
          <p:cNvSpPr>
            <a:spLocks noGrp="1"/>
          </p:cNvSpPr>
          <p:nvPr>
            <p:ph idx="1"/>
          </p:nvPr>
        </p:nvSpPr>
        <p:spPr>
          <a:xfrm>
            <a:off x="474230" y="1204889"/>
            <a:ext cx="8640960" cy="5256584"/>
          </a:xfrm>
        </p:spPr>
        <p:txBody>
          <a:bodyPr/>
          <a:lstStyle/>
          <a:p>
            <a:r>
              <a:rPr lang="ko-KR" altLang="en-US" sz="1800" dirty="0"/>
              <a:t>읽기 전용 속성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readonly</a:t>
            </a:r>
            <a:endParaRPr lang="en-US" altLang="ko-KR" sz="1800" dirty="0"/>
          </a:p>
          <a:p>
            <a:pPr lvl="1"/>
            <a:r>
              <a:rPr lang="ko-KR" altLang="en-US" sz="1600" dirty="0"/>
              <a:t>텍스트 상자에 쓰기를 제한하고 오직 읽기만 가능하게 설정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비활성화 속성 </a:t>
            </a:r>
            <a:r>
              <a:rPr lang="en-US" altLang="ko-KR" sz="1800" dirty="0"/>
              <a:t>: disabled</a:t>
            </a:r>
          </a:p>
          <a:p>
            <a:pPr lvl="1"/>
            <a:r>
              <a:rPr lang="ko-KR" altLang="en-US" sz="1600" dirty="0"/>
              <a:t>텍스트 상자를 비활성화 시킴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자동 완성 속성 </a:t>
            </a:r>
            <a:r>
              <a:rPr lang="en-US" altLang="ko-KR" sz="1800" dirty="0"/>
              <a:t>: autocomplete</a:t>
            </a:r>
          </a:p>
          <a:p>
            <a:pPr lvl="1"/>
            <a:r>
              <a:rPr lang="ko-KR" altLang="en-US" sz="1600" dirty="0"/>
              <a:t>사용했던 데이터를 기준으로 입력 중인 텍스트에 자동 완성 기능을 적용할 수 있음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자동 포커스 속성 </a:t>
            </a:r>
            <a:r>
              <a:rPr lang="en-US" altLang="ko-KR" sz="1800" dirty="0"/>
              <a:t>: autofocus</a:t>
            </a:r>
          </a:p>
          <a:p>
            <a:pPr lvl="1"/>
            <a:r>
              <a:rPr lang="ko-KR" altLang="en-US" sz="1600" dirty="0"/>
              <a:t>현재 페이지가 </a:t>
            </a:r>
            <a:r>
              <a:rPr lang="ko-KR" altLang="en-US" sz="1600" dirty="0" err="1"/>
              <a:t>로드될</a:t>
            </a:r>
            <a:r>
              <a:rPr lang="ko-KR" altLang="en-US" sz="1600" dirty="0"/>
              <a:t> 때 처음으로 입력하고자 하는 폼을 선택하는 속성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r>
              <a:rPr lang="ko-KR" altLang="en-US" sz="1800" dirty="0" err="1"/>
              <a:t>플레이스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홀더</a:t>
            </a:r>
            <a:r>
              <a:rPr lang="ko-KR" altLang="en-US" sz="1800" dirty="0"/>
              <a:t> 속성 </a:t>
            </a:r>
            <a:r>
              <a:rPr lang="en-US" altLang="ko-KR" sz="1800" dirty="0"/>
              <a:t>: placeholder</a:t>
            </a:r>
          </a:p>
          <a:p>
            <a:pPr lvl="1"/>
            <a:r>
              <a:rPr lang="ko-KR" altLang="en-US" sz="1600" dirty="0"/>
              <a:t>현재 폼에 입력해야 하는 텍스트를 희미하게 보여주는 속성</a:t>
            </a:r>
          </a:p>
        </p:txBody>
      </p:sp>
    </p:spTree>
    <p:extLst>
      <p:ext uri="{BB962C8B-B14F-4D97-AF65-F5344CB8AC3E}">
        <p14:creationId xmlns:p14="http://schemas.microsoft.com/office/powerpoint/2010/main" val="2881958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입력 양식의 주요 속성</a:t>
            </a:r>
          </a:p>
        </p:txBody>
      </p:sp>
      <p:sp>
        <p:nvSpPr>
          <p:cNvPr id="9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2016224"/>
          </a:xfrm>
        </p:spPr>
        <p:txBody>
          <a:bodyPr/>
          <a:lstStyle/>
          <a:p>
            <a:r>
              <a:rPr lang="ko-KR" altLang="en-US" dirty="0"/>
              <a:t>필수 입력 속성 </a:t>
            </a:r>
            <a:r>
              <a:rPr lang="en-US" altLang="ko-KR" dirty="0"/>
              <a:t>: required</a:t>
            </a:r>
          </a:p>
          <a:p>
            <a:pPr lvl="1"/>
            <a:r>
              <a:rPr lang="ko-KR" altLang="en-US" dirty="0"/>
              <a:t>반드시 데이터가 입력되어야 하는 폼을 지정하는 속성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오타 체크 속성 </a:t>
            </a:r>
            <a:r>
              <a:rPr lang="en-US" altLang="ko-KR" dirty="0"/>
              <a:t>: spellcheck</a:t>
            </a:r>
          </a:p>
          <a:p>
            <a:pPr lvl="1"/>
            <a:r>
              <a:rPr lang="ko-KR" altLang="en-US" dirty="0"/>
              <a:t>입력되는 문장의 오타를 실시간으로 점검</a:t>
            </a:r>
          </a:p>
        </p:txBody>
      </p:sp>
    </p:spTree>
    <p:extLst>
      <p:ext uri="{BB962C8B-B14F-4D97-AF65-F5344CB8AC3E}">
        <p14:creationId xmlns:p14="http://schemas.microsoft.com/office/powerpoint/2010/main" val="14758301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입력 양식의 주요 속성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3528" y="1340768"/>
            <a:ext cx="8352928" cy="237626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 양식의 주요 속성을 연습해 봅시다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쓰기가능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="name"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placeholder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이름을 입력하세요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autofocus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읽기전용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="name"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readonly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사용안함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="name"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disabled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자동완성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="text"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="name"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autocomplete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="on"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required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textarea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="50"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rows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="3"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spellcheck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="true"&gt;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오타를 체크합니다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textarea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="submit"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="reset"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ko-KR" altLang="en-US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다시작성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528" y="98072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공통 속성 사용하기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356992"/>
            <a:ext cx="4595949" cy="26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11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div</a:t>
            </a:r>
            <a:r>
              <a:rPr lang="ko-KR" altLang="en-US" dirty="0"/>
              <a:t>와 </a:t>
            </a:r>
            <a:r>
              <a:rPr lang="en-US" altLang="ko-KR" dirty="0"/>
              <a:t>span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2592288"/>
          </a:xfrm>
        </p:spPr>
        <p:txBody>
          <a:bodyPr/>
          <a:lstStyle/>
          <a:p>
            <a:r>
              <a:rPr lang="en-US" altLang="ko-KR" dirty="0"/>
              <a:t>&lt;div&gt;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웹 브라우저 전체 공간에 대해 분할</a:t>
            </a:r>
            <a:endParaRPr lang="en-US" altLang="ko-KR" dirty="0"/>
          </a:p>
          <a:p>
            <a:pPr lvl="1"/>
            <a:r>
              <a:rPr lang="ko-KR" altLang="en-US"/>
              <a:t>블록</a:t>
            </a:r>
            <a:r>
              <a:rPr lang="en-US" altLang="ko-KR"/>
              <a:t>(block</a:t>
            </a:r>
            <a:r>
              <a:rPr lang="en-US" altLang="ko-KR" dirty="0"/>
              <a:t>) </a:t>
            </a:r>
            <a:r>
              <a:rPr lang="ko-KR" altLang="en-US"/>
              <a:t>형식으로 분할</a:t>
            </a:r>
            <a:endParaRPr lang="en-US" altLang="ko-KR"/>
          </a:p>
          <a:p>
            <a:pPr lvl="1"/>
            <a:endParaRPr lang="en-US" altLang="ko-KR" dirty="0"/>
          </a:p>
          <a:p>
            <a:r>
              <a:rPr lang="en-US" altLang="ko-KR" dirty="0"/>
              <a:t>&lt;span&gt; </a:t>
            </a:r>
            <a:r>
              <a:rPr lang="ko-KR" altLang="en-US" dirty="0"/>
              <a:t>태그 </a:t>
            </a:r>
            <a:endParaRPr lang="en-US" altLang="ko-KR" dirty="0"/>
          </a:p>
          <a:p>
            <a:pPr lvl="1"/>
            <a:r>
              <a:rPr lang="ko-KR" altLang="en-US" dirty="0"/>
              <a:t>웹 브라우저의 일부 영역만 분할</a:t>
            </a:r>
            <a:endParaRPr lang="en-US" altLang="ko-KR" dirty="0"/>
          </a:p>
          <a:p>
            <a:pPr lvl="1"/>
            <a:r>
              <a:rPr lang="ko-KR" altLang="en-US" dirty="0" err="1"/>
              <a:t>인라인</a:t>
            </a:r>
            <a:r>
              <a:rPr lang="en-US" altLang="ko-KR" dirty="0"/>
              <a:t>(inline) </a:t>
            </a:r>
            <a:r>
              <a:rPr lang="ko-KR" altLang="en-US" dirty="0"/>
              <a:t>형식으로 분할</a:t>
            </a:r>
          </a:p>
        </p:txBody>
      </p:sp>
    </p:spTree>
    <p:extLst>
      <p:ext uri="{BB962C8B-B14F-4D97-AF65-F5344CB8AC3E}">
        <p14:creationId xmlns:p14="http://schemas.microsoft.com/office/powerpoint/2010/main" val="2261629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div</a:t>
            </a:r>
            <a:r>
              <a:rPr lang="ko-KR" altLang="en-US" dirty="0"/>
              <a:t>와 </a:t>
            </a:r>
            <a:r>
              <a:rPr lang="en-US" altLang="ko-KR" dirty="0"/>
              <a:t>span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3528" y="1340768"/>
            <a:ext cx="8352928" cy="2084759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공간 분할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#FFFF00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첫 번째 영역입니다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#00FF00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두 번째 영역입니다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#FF00FF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세 번째 영역입니다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공간 분할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#FFFF00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첫 번째 영역입니다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#00FF00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두 번째 영역입니다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#FF00FF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세 번째 영역입니다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528" y="98072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예제 </a:t>
            </a:r>
            <a:r>
              <a:rPr lang="en-US" altLang="ko-KR" sz="1100" b="1" dirty="0">
                <a:solidFill>
                  <a:schemeClr val="tx1"/>
                </a:solidFill>
              </a:rPr>
              <a:t>5-22 </a:t>
            </a:r>
            <a:r>
              <a:rPr lang="en-US" altLang="ko-KR" sz="1100" dirty="0">
                <a:solidFill>
                  <a:schemeClr val="tx1"/>
                </a:solidFill>
              </a:rPr>
              <a:t>div</a:t>
            </a:r>
            <a:r>
              <a:rPr lang="ko-KR" altLang="en-US" sz="1100" dirty="0">
                <a:solidFill>
                  <a:schemeClr val="tx1"/>
                </a:solidFill>
              </a:rPr>
              <a:t>와 </a:t>
            </a:r>
            <a:r>
              <a:rPr lang="en-US" altLang="ko-KR" sz="1100" dirty="0">
                <a:solidFill>
                  <a:schemeClr val="tx1"/>
                </a:solidFill>
              </a:rPr>
              <a:t>span </a:t>
            </a:r>
            <a:r>
              <a:rPr lang="ko-KR" altLang="en-US" sz="1100" dirty="0">
                <a:solidFill>
                  <a:schemeClr val="tx1"/>
                </a:solidFill>
              </a:rPr>
              <a:t>태그로 공간 분할하기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ch05/22_div1.html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55" y="3284984"/>
            <a:ext cx="636462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2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04056"/>
          </a:xfrm>
        </p:spPr>
        <p:txBody>
          <a:bodyPr/>
          <a:lstStyle/>
          <a:p>
            <a:r>
              <a:rPr lang="ko-KR" altLang="en-US" dirty="0"/>
              <a:t>본문 내 연속된 공백이나 줄 바꿈은 하나의 </a:t>
            </a:r>
            <a:r>
              <a:rPr lang="ko-KR" altLang="en-US"/>
              <a:t>공백으로 처리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1. HTML5 </a:t>
            </a:r>
            <a:r>
              <a:rPr lang="ko-KR" altLang="en-US"/>
              <a:t>문서의 작성 </a:t>
            </a:r>
            <a:r>
              <a:rPr lang="ko-KR" altLang="en-US" dirty="0"/>
              <a:t>규칙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HTML5 </a:t>
            </a:r>
            <a:r>
              <a:rPr kumimoji="0" lang="ko-KR" altLang="en-US" b="1" dirty="0">
                <a:solidFill>
                  <a:schemeClr val="bg1"/>
                </a:solidFill>
              </a:rPr>
              <a:t>문서의 </a:t>
            </a:r>
            <a:r>
              <a:rPr kumimoji="0" lang="ko-KR" altLang="en-US" b="1">
                <a:solidFill>
                  <a:schemeClr val="bg1"/>
                </a:solidFill>
              </a:rPr>
              <a:t>작성 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6413" y="155679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공백 테스트하기                                                                                                           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413" y="1916832"/>
            <a:ext cx="8352928" cy="223224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공백처리 문제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HTML5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에서는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엔터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탭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     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스페이스바와 같은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키보드 값을 인식하지 않습니다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HTML5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에서는 스페이스바 대신 특수문자를 사용해주세요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3" y="4437112"/>
            <a:ext cx="5183699" cy="17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5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iframe</a:t>
            </a:r>
            <a:endParaRPr lang="ko-KR" altLang="en-US" dirty="0"/>
          </a:p>
        </p:txBody>
      </p:sp>
      <p:sp>
        <p:nvSpPr>
          <p:cNvPr id="9" name="내용 개체 틀 1"/>
          <p:cNvSpPr>
            <a:spLocks noGrp="1"/>
          </p:cNvSpPr>
          <p:nvPr>
            <p:ph idx="1"/>
          </p:nvPr>
        </p:nvSpPr>
        <p:spPr>
          <a:xfrm>
            <a:off x="419100" y="1124744"/>
            <a:ext cx="8473380" cy="618584"/>
          </a:xfrm>
        </p:spPr>
        <p:txBody>
          <a:bodyPr/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iframe</a:t>
            </a:r>
            <a:r>
              <a:rPr lang="en-US" altLang="ko-KR" sz="1400" dirty="0"/>
              <a:t>&gt; </a:t>
            </a:r>
            <a:r>
              <a:rPr lang="ko-KR" altLang="en-US" sz="1400" dirty="0"/>
              <a:t>태그</a:t>
            </a:r>
            <a:endParaRPr lang="en-US" altLang="ko-KR" sz="1400" dirty="0"/>
          </a:p>
          <a:p>
            <a:pPr lvl="1"/>
            <a:r>
              <a:rPr lang="ko-KR" altLang="en-US" sz="1200" b="0" dirty="0"/>
              <a:t>하나의 웹 문서 안에 또 다른 웹 문서를 표시할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때 사용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1086" y="2076948"/>
            <a:ext cx="8352928" cy="449616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iframe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iframe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공간 분할 예제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#FFFF00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="intro.html"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05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if_a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인사말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|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="lecture.html"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05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if_a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강좌 소개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|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="info.html"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05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if_a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저자 소개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|   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="http://cafe.naver.com/go2web"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05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if_b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저자 홈페이지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iframe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="basic.html"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="400"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="200"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05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if_a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frameborder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="0"&gt;&lt;/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iframe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iframe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="basic.html"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="400"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="200"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05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if_b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scrolling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="no"&gt;&lt;/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iframe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05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#FFFF00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한빛아카데미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05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05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1086" y="1710857"/>
            <a:ext cx="8352928" cy="366092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iframe </a:t>
            </a:r>
            <a:r>
              <a:rPr lang="ko-KR" altLang="en-US" sz="1100" dirty="0">
                <a:solidFill>
                  <a:schemeClr val="tx1"/>
                </a:solidFill>
              </a:rPr>
              <a:t>태그로 공간 분할하기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677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iframe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51086" y="1052736"/>
            <a:ext cx="8352928" cy="17281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iframe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이곳은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iframe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영역입니다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79878" y="1052736"/>
            <a:ext cx="1224136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</a:rPr>
              <a:t>ch05/basic.html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48794" y="3212976"/>
            <a:ext cx="8352928" cy="2232248"/>
            <a:chOff x="323528" y="980728"/>
            <a:chExt cx="8352928" cy="2232248"/>
          </a:xfrm>
        </p:grpSpPr>
        <p:sp>
          <p:nvSpPr>
            <p:cNvPr id="8" name="직사각형 7"/>
            <p:cNvSpPr/>
            <p:nvPr/>
          </p:nvSpPr>
          <p:spPr>
            <a:xfrm>
              <a:off x="323528" y="980728"/>
              <a:ext cx="8352928" cy="2232248"/>
            </a:xfrm>
            <a:prstGeom prst="rect">
              <a:avLst/>
            </a:prstGeom>
            <a:noFill/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!DOCTYPE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10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html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html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head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title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인사말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title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head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</a:t>
              </a: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body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안녕하세요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웹 프로그래밍 저자 홍성용입니다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/&gt;</a:t>
              </a:r>
              <a:endPara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질문이 있으면 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cafe.naver.com/go2web </a:t>
              </a:r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게시판에 남겨주세요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/&gt;</a:t>
              </a:r>
              <a:endPara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ko-KR" altLang="en-US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감사합니다</a:t>
              </a:r>
              <a:r>
                <a:rPr lang="en-US" altLang="ko-KR" sz="110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body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&lt;/</a:t>
              </a:r>
              <a:r>
                <a:rPr lang="en-US" altLang="ko-KR" sz="1100">
                  <a:solidFill>
                    <a:srgbClr val="8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html</a:t>
              </a:r>
              <a:r>
                <a:rPr lang="en-US" altLang="ko-KR" sz="110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&gt;</a:t>
              </a:r>
              <a:endParaRPr lang="en-US" altLang="ko-KR" sz="11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452320" y="980728"/>
              <a:ext cx="1224136" cy="36004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100" dirty="0">
                  <a:solidFill>
                    <a:schemeClr val="tx1"/>
                  </a:solidFill>
                </a:rPr>
                <a:t>ch05/intro.html</a:t>
              </a:r>
              <a:endParaRPr lang="ko-KR" altLang="ko-KR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851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iframe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96752"/>
            <a:ext cx="8352928" cy="194421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강좌 소개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강좌명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웹 프로그래밍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(Web Programming)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학습주제 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HTML5, CSS3, JavaScripts, Jquery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8304" y="1196752"/>
            <a:ext cx="1368152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</a:rPr>
              <a:t>ch05/lecture.html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9856" y="3504723"/>
            <a:ext cx="8352928" cy="186849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저자 소개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홍성용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gowebprogram@gmail.com </a:t>
            </a: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24328" y="3504723"/>
            <a:ext cx="11521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</a:rPr>
              <a:t>ch05/info.html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746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iframe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3" y="1772816"/>
            <a:ext cx="718601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04056"/>
          </a:xfrm>
        </p:spPr>
        <p:txBody>
          <a:bodyPr/>
          <a:lstStyle/>
          <a:p>
            <a:r>
              <a:rPr lang="ko-KR" altLang="en-US" dirty="0"/>
              <a:t>태그의 포함 관계를 표현하기 </a:t>
            </a:r>
            <a:r>
              <a:rPr lang="ko-KR" altLang="en-US"/>
              <a:t>위해 들여쓰기 적용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HTML5 </a:t>
            </a:r>
            <a:r>
              <a:rPr lang="ko-KR" altLang="en-US" dirty="0"/>
              <a:t>문서의 작성 규칙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bg1"/>
                </a:solidFill>
              </a:rPr>
              <a:t>02 HTML5 </a:t>
            </a:r>
            <a:r>
              <a:rPr kumimoji="0" lang="ko-KR" altLang="en-US" b="1">
                <a:solidFill>
                  <a:schemeClr val="bg1"/>
                </a:solidFill>
              </a:rPr>
              <a:t>문서의 작성 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6413" y="155679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들여쓰기를 적용한 문서와 그렇지 않은 문서 작성하기</a:t>
            </a:r>
            <a:endParaRPr lang="ko-KR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6413" y="1916832"/>
            <a:ext cx="8352928" cy="201622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잘 정리된 문서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문서의 구조를 명확하게 작성해주세요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들여쓰기를 해야 소스코드의 가독성이 높아집니다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줄 바꿈도 해주세요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6A593D-F9EB-4715-9927-D49A3FF33A45}"/>
              </a:ext>
            </a:extLst>
          </p:cNvPr>
          <p:cNvSpPr/>
          <p:nvPr/>
        </p:nvSpPr>
        <p:spPr>
          <a:xfrm>
            <a:off x="384708" y="4149080"/>
            <a:ext cx="8352928" cy="18722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!DOCTYPE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정리가 안 된 문서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title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문서의 구조를 명확하게 작성해주세요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들여쓰기를 해야 소스코드의 가독성이 높아집니다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줄 바꿈도 해주세요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11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568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marL="914400" indent="-457200" algn="dist" fontAlgn="auto">
          <a:spcBef>
            <a:spcPct val="20000"/>
          </a:spcBef>
          <a:spcAft>
            <a:spcPts val="0"/>
          </a:spcAft>
          <a:buClr>
            <a:schemeClr val="tx1"/>
          </a:buClr>
          <a:buSzPct val="100000"/>
          <a:buFont typeface="+mj-lt"/>
          <a:buAutoNum type="arabicParenR" startAt="2"/>
          <a:defRPr kumimoji="0" sz="2000" dirty="0" smtClean="0">
            <a:latin typeface="+mn-lt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12106</TotalTime>
  <Words>7174</Words>
  <Application>Microsoft Office PowerPoint</Application>
  <PresentationFormat>화면 슬라이드 쇼(4:3)</PresentationFormat>
  <Paragraphs>953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2" baseType="lpstr">
      <vt:lpstr>HY견고딕</vt:lpstr>
      <vt:lpstr>HY헤드라인M</vt:lpstr>
      <vt:lpstr>굴림</vt:lpstr>
      <vt:lpstr>돋움체</vt:lpstr>
      <vt:lpstr>맑은 고딕</vt:lpstr>
      <vt:lpstr>Aharoni</vt:lpstr>
      <vt:lpstr>Arial</vt:lpstr>
      <vt:lpstr>Wingdings</vt:lpstr>
      <vt:lpstr>Office 테마</vt:lpstr>
      <vt:lpstr>2장 CSS 3</vt:lpstr>
      <vt:lpstr>1. HTML5 문서의 구조</vt:lpstr>
      <vt:lpstr>1. HTML5 문서의 구조</vt:lpstr>
      <vt:lpstr>1. HTML5 문서의 구조</vt:lpstr>
      <vt:lpstr>1. HTML5 문서의 구조</vt:lpstr>
      <vt:lpstr>1. HTML5 문서의 구조</vt:lpstr>
      <vt:lpstr>1. HTML5 문서의 작성 규칙</vt:lpstr>
      <vt:lpstr>1. HTML5 문서의 작성 규칙</vt:lpstr>
      <vt:lpstr>1. HTML5 문서의 작성 규칙</vt:lpstr>
      <vt:lpstr>1. HTML5 문서의 작성 규칙</vt:lpstr>
      <vt:lpstr>1. 태그의 분류</vt:lpstr>
      <vt:lpstr>1. 태그의 분류</vt:lpstr>
      <vt:lpstr>1. 태그의 속성</vt:lpstr>
      <vt:lpstr>1. 태그의 속성</vt:lpstr>
      <vt:lpstr>1. 태그의 속성</vt:lpstr>
      <vt:lpstr>1. 태그의 속성</vt:lpstr>
      <vt:lpstr>1. 특수문자 처리</vt:lpstr>
      <vt:lpstr>1. 웹 문서의 레이아웃</vt:lpstr>
      <vt:lpstr>1. 특수문자 처리</vt:lpstr>
      <vt:lpstr>1. 특수문자 처리</vt:lpstr>
      <vt:lpstr>1. 텍스트</vt:lpstr>
      <vt:lpstr>1. 웹 문서의 레이아웃</vt:lpstr>
      <vt:lpstr>아래와 같이 출력하시오.</vt:lpstr>
      <vt:lpstr>아래와 같이 출력하시오.</vt:lpstr>
      <vt:lpstr>2. 하이퍼링크</vt:lpstr>
      <vt:lpstr>2. 하이퍼링크</vt:lpstr>
      <vt:lpstr>2. 하이퍼링크</vt:lpstr>
      <vt:lpstr>2. 하이퍼링크</vt:lpstr>
      <vt:lpstr>2. 하이퍼링크</vt:lpstr>
      <vt:lpstr>2. 하이퍼링크</vt:lpstr>
      <vt:lpstr>3. 목록</vt:lpstr>
      <vt:lpstr>3. 목록</vt:lpstr>
      <vt:lpstr>3. 목록을 작성하시오.</vt:lpstr>
      <vt:lpstr>4. 표</vt:lpstr>
      <vt:lpstr>4. 표</vt:lpstr>
      <vt:lpstr>4. 표를 만드시오.</vt:lpstr>
      <vt:lpstr>개요</vt:lpstr>
      <vt:lpstr>1. 이미지</vt:lpstr>
      <vt:lpstr>1. 이미지</vt:lpstr>
      <vt:lpstr>1. 이미지</vt:lpstr>
      <vt:lpstr>1. 이미지</vt:lpstr>
      <vt:lpstr>1. 이미지 제목 붙이기</vt:lpstr>
      <vt:lpstr>2. 오디오</vt:lpstr>
      <vt:lpstr>2. 오디오</vt:lpstr>
      <vt:lpstr>2. 오디오</vt:lpstr>
      <vt:lpstr>2. 오디오</vt:lpstr>
      <vt:lpstr>3. 비디오</vt:lpstr>
      <vt:lpstr>3. 비디오</vt:lpstr>
      <vt:lpstr>1. 입력 양식 요소</vt:lpstr>
      <vt:lpstr>1. 입력 양식 요소</vt:lpstr>
      <vt:lpstr>2. method 속성에서 사용하는 방식</vt:lpstr>
      <vt:lpstr>2. method 속성에서 사용하는 방식</vt:lpstr>
      <vt:lpstr>2. 텍스트/비밀번호 입력 양식</vt:lpstr>
      <vt:lpstr>2. 텍스트/비밀번호 입력 양식</vt:lpstr>
      <vt:lpstr>3. 텍스트 공간 입력/필드셋 양식</vt:lpstr>
      <vt:lpstr>3. 텍스트 공간 입력/필드셋 양식</vt:lpstr>
      <vt:lpstr>4. 라디오/체크박스/버튼 양식</vt:lpstr>
      <vt:lpstr>4. 라디오/체크박스/버튼 양식</vt:lpstr>
      <vt:lpstr>4. 라디오/체크박스/버튼 양식</vt:lpstr>
      <vt:lpstr>5. 선택 목록 양식</vt:lpstr>
      <vt:lpstr>5. 선택 목록 양식</vt:lpstr>
      <vt:lpstr>5. 선택 목록 양식</vt:lpstr>
      <vt:lpstr>5. 선택 목록 양식</vt:lpstr>
      <vt:lpstr>6. 날짜와 시간 양식</vt:lpstr>
      <vt:lpstr>6. 날짜와 시간 양식</vt:lpstr>
      <vt:lpstr>6. 날짜와 시간 양식</vt:lpstr>
      <vt:lpstr>7. 색상 선택/ 숫자 입력/ 범위 지정 양식</vt:lpstr>
      <vt:lpstr>7. 색상 선택/ 숫자 입력/ 범위 지정 양식</vt:lpstr>
      <vt:lpstr>7. 색상 선택/ 숫자 입력/ 범위 지정 양식</vt:lpstr>
      <vt:lpstr>8. 이메일/URL/검색어 입력 양식</vt:lpstr>
      <vt:lpstr>8. 이메일/URL/검색어 입력 양식</vt:lpstr>
      <vt:lpstr>8. 이메일/URL/검색어 입력 양식</vt:lpstr>
      <vt:lpstr>9. 막대 그래프 양식</vt:lpstr>
      <vt:lpstr>9. 막대 그래프 양식</vt:lpstr>
      <vt:lpstr>10. 입력 양식의 주요 속성</vt:lpstr>
      <vt:lpstr>10. 입력 양식의 주요 속성</vt:lpstr>
      <vt:lpstr>10. 입력 양식의 주요 속성</vt:lpstr>
      <vt:lpstr>1. div와 span</vt:lpstr>
      <vt:lpstr>1. div와 span</vt:lpstr>
      <vt:lpstr>2. iframe</vt:lpstr>
      <vt:lpstr>2. iframe</vt:lpstr>
      <vt:lpstr>2. iframe</vt:lpstr>
      <vt:lpstr>2. iframe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JUNEXP</dc:creator>
  <cp:lastModifiedBy>김가영</cp:lastModifiedBy>
  <cp:revision>951</cp:revision>
  <cp:lastPrinted>2018-11-15T01:35:03Z</cp:lastPrinted>
  <dcterms:created xsi:type="dcterms:W3CDTF">2007-10-05T07:38:31Z</dcterms:created>
  <dcterms:modified xsi:type="dcterms:W3CDTF">2022-06-26T23:15:15Z</dcterms:modified>
</cp:coreProperties>
</file>